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7" r:id="rId1"/>
    <p:sldMasterId id="2147483708" r:id="rId2"/>
    <p:sldMasterId id="2147483709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5143500" type="screen16x9"/>
  <p:notesSz cx="6858000" cy="9144000"/>
  <p:embeddedFontLst>
    <p:embeddedFont>
      <p:font typeface="Familjen Grotesk" panose="020B0604020202020204" charset="0"/>
      <p:regular r:id="rId23"/>
      <p:bold r:id="rId24"/>
      <p:italic r:id="rId25"/>
      <p:boldItalic r:id="rId26"/>
    </p:embeddedFont>
    <p:embeddedFont>
      <p:font typeface="Play" panose="020B0604020202020204" charset="0"/>
      <p:regular r:id="rId27"/>
      <p:bold r:id="rId28"/>
    </p:embeddedFont>
    <p:embeddedFont>
      <p:font typeface="Work Sans" pitchFamily="2" charset="0"/>
      <p:regular r:id="rId29"/>
      <p:bold r:id="rId30"/>
      <p:italic r:id="rId31"/>
      <p:boldItalic r:id="rId32"/>
    </p:embeddedFont>
    <p:embeddedFont>
      <p:font typeface="Work Sans Medium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67" autoAdjust="0"/>
    <p:restoredTop sz="86441" autoAdjust="0"/>
  </p:normalViewPr>
  <p:slideViewPr>
    <p:cSldViewPr snapToGrid="0">
      <p:cViewPr varScale="1">
        <p:scale>
          <a:sx n="101" d="100"/>
          <a:sy n="101" d="100"/>
        </p:scale>
        <p:origin x="156" y="5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scode.house.gov/statutes/pl/110/315.pdf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advance.lexis.com/documentpage/?pdmfid=1000516&amp;crid=6a863440-9875-4187-8c59-6de68530d125&amp;config=014FJAAyNGJkY2Y4Zi1mNjgyLTRkN2YtYmE4OS03NTYzNzYzOTg0OGEKAFBvZENhdGFsb2d592qv2Kywlf8caKqYROP5&amp;pddocfullpath=%2Fshared%2Fdocument%2Fstatutes-legislation%2Furn%3AcontentItem%3A6BMS-W583-RSYD-117R-00008-00&amp;pdcontentcomponentid=234176&amp;pdteaserkey=sr0&amp;pditab=allpods&amp;ecomp=6s65kkk&amp;earg=sr0&amp;prid=a6e1d365-a9b7-486e-ad20-207c9d2b02e6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df5860e952_0_1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df5860e952_0_16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Both: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 Henke, Teaching &amp; Learning Librarian with a focus on Open Education at Auraria Library (formerly Textbook Affordability Librarian at UNC)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Caterina Azzarello, Affordable &amp; OER Student Assistant for 2025-26, OER Coordinator at Arapahoe Community College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df5860e952_0_16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df5860e952_0_16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df5860e952_0_17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df5860e952_0_17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Nancy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·</a:t>
            </a: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>
                <a:solidFill>
                  <a:schemeClr val="dk1"/>
                </a:solidFill>
              </a:rPr>
              <a:t>Instructors are required to report all required course materials, including OER, other ZTC materials, and commercial (cost-bearing) resources.</a:t>
            </a:r>
            <a:endParaRPr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">
                <a:solidFill>
                  <a:schemeClr val="dk1"/>
                </a:solidFill>
              </a:rPr>
              <a:t>Why?</a:t>
            </a:r>
            <a:endParaRPr>
              <a:solidFill>
                <a:schemeClr val="dk1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§</a:t>
            </a: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">
                <a:solidFill>
                  <a:schemeClr val="dk1"/>
                </a:solidFill>
              </a:rPr>
              <a:t>Federal requirements:</a:t>
            </a:r>
            <a:endParaRPr>
              <a:solidFill>
                <a:schemeClr val="dk1"/>
              </a:solidFill>
            </a:endParaRPr>
          </a:p>
          <a:p>
            <a:pPr marL="1828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·</a:t>
            </a: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" sz="7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hlinkClick r:id="rId3"/>
              </a:rPr>
              <a:t>Higher Education Opportunity Act of 2008, sec. 133</a:t>
            </a:r>
            <a:endParaRPr u="sng">
              <a:solidFill>
                <a:schemeClr val="hlink"/>
              </a:solidFill>
            </a:endParaRPr>
          </a:p>
          <a:p>
            <a:pPr marL="1828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·</a:t>
            </a: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>
                <a:solidFill>
                  <a:schemeClr val="dk1"/>
                </a:solidFill>
              </a:rPr>
              <a:t>Requires institutions to disclose in the published course schedule the price of textbooks and supplemental materials for preregistration and registration</a:t>
            </a:r>
            <a:endParaRPr>
              <a:solidFill>
                <a:schemeClr val="dk1"/>
              </a:solidFill>
            </a:endParaRPr>
          </a:p>
          <a:p>
            <a:pPr marL="137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§</a:t>
            </a: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">
                <a:solidFill>
                  <a:schemeClr val="dk1"/>
                </a:solidFill>
              </a:rPr>
              <a:t>State:</a:t>
            </a:r>
            <a:endParaRPr>
              <a:solidFill>
                <a:schemeClr val="dk1"/>
              </a:solidFill>
            </a:endParaRPr>
          </a:p>
          <a:p>
            <a:pPr marL="1828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·</a:t>
            </a: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" sz="7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hlinkClick r:id="rId4"/>
              </a:rPr>
              <a:t>Colorado Revised Statute 23-1-134</a:t>
            </a:r>
            <a:endParaRPr u="sng">
              <a:solidFill>
                <a:schemeClr val="hlink"/>
              </a:solidFill>
            </a:endParaRPr>
          </a:p>
          <a:p>
            <a:pPr marL="1828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·</a:t>
            </a: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>
                <a:solidFill>
                  <a:schemeClr val="dk1"/>
                </a:solidFill>
              </a:rPr>
              <a:t>Requires public institutions of higher education inform students about which courses and sections use free OER and other low-cost materials.</a:t>
            </a:r>
            <a:endParaRPr>
              <a:solidFill>
                <a:schemeClr val="dk1"/>
              </a:solidFill>
            </a:endParaRPr>
          </a:p>
          <a:p>
            <a:pPr marL="0" lvl="0" indent="127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>
                <a:solidFill>
                  <a:schemeClr val="dk1"/>
                </a:solidFill>
              </a:rPr>
              <a:t>Why is Reporting Materials Important?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dfbd9be5b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dfbd9be5b6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of inconsistent participation across colleges and departments: Library faculty reported course materials at 91%, College of Natural and Health Sciences was 57%)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dfbd9be5b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dfbd9be5b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dfbd9be5b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dfbd9be5b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dfbd9be5b6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dfbd9be5b6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dfbd9be5b6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dfbd9be5b6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	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dfbd9be5b6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dfbd9be5b6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dfbd9be5b6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dfbd9be5b6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d9d3e04c66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</a:t>
            </a:r>
            <a:endParaRPr/>
          </a:p>
        </p:txBody>
      </p:sp>
      <p:sp>
        <p:nvSpPr>
          <p:cNvPr id="478" name="Google Shape;478;g3d9d3e04c66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dfbd9be5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dfbd9be5b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e311da5e0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e311da5e0e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df5860e952_0_1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df5860e952_0_16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e79b35dc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e79b35dc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Nancy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e0e95c841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e0e95c841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e0e95c8418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e0e95c8418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df5860e952_0_1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df5860e952_0_1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4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2" name="Google Shape;13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5" name="Google Shape;13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_AND_TWO_COLUMNS_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4" name="Google Shape;14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1" name="Google Shape;15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_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_1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163" name="Google Shape;16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_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6" name="Google Shape;16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7" name="Google Shape;16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7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7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3" name="Google Shape;173;p37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74" name="Google Shape;174;p37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75" name="Google Shape;175;p37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76" name="Google Shape;176;p37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77" name="Google Shape;177;p37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78" name="Google Shape;178;p37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8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2" name="Google Shape;182;p38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_1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39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87" name="Google Shape;187;p39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8" name="Google Shape;188;p39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9" name="Google Shape;189;p39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90" name="Google Shape;190;p39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2_2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3" name="Google Shape;193;p40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4" name="Google Shape;194;p40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5" name="Google Shape;195;p40"/>
          <p:cNvSpPr txBox="1">
            <a:spLocks noGrp="1"/>
          </p:cNvSpPr>
          <p:nvPr>
            <p:ph type="body" idx="3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6" name="Google Shape;196;p40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97" name="Google Shape;197;p40"/>
          <p:cNvSpPr txBox="1">
            <a:spLocks noGrp="1"/>
          </p:cNvSpPr>
          <p:nvPr>
            <p:ph type="subTitle" idx="4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98" name="Google Shape;198;p40"/>
          <p:cNvSpPr txBox="1">
            <a:spLocks noGrp="1"/>
          </p:cNvSpPr>
          <p:nvPr>
            <p:ph type="subTitle" idx="5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99" name="Google Shape;199;p40"/>
          <p:cNvSpPr txBox="1">
            <a:spLocks noGrp="1"/>
          </p:cNvSpPr>
          <p:nvPr>
            <p:ph type="subTitle" idx="6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CUSTOM_3_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2" name="Google Shape;202;p41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3" name="Google Shape;203;p41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4" name="Google Shape;204;p41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5" name="Google Shape;205;p41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6" name="Google Shape;206;p41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07" name="Google Shape;207;p41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08" name="Google Shape;208;p41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09" name="Google Shape;209;p41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0" name="Google Shape;210;p41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_ONLY_1_1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p42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4_1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3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7" name="Google Shape;217;p43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43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43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0" name="Google Shape;220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1" name="Google Shape;221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3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23" name="Google Shape;223;p43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4_1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4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6" name="Google Shape;226;p44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44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Google Shape;228;p44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9" name="Google Shape;229;p44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30" name="Google Shape;230;p44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1" name="Google Shape;231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2" name="Google Shape;232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4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4" name="Google Shape;234;p44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5" name="Google Shape;235;p44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5_1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5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6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1" name="Google Shape;241;p46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46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46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46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46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6" name="Google Shape;246;p46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7" name="Google Shape;247;p46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6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46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46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CUSTOM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7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7"/>
          <p:cNvSpPr txBox="1">
            <a:spLocks noGrp="1"/>
          </p:cNvSpPr>
          <p:nvPr>
            <p:ph type="title"/>
          </p:nvPr>
        </p:nvSpPr>
        <p:spPr>
          <a:xfrm>
            <a:off x="80350" y="102275"/>
            <a:ext cx="8835000" cy="26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47"/>
          <p:cNvSpPr>
            <a:spLocks noGrp="1"/>
          </p:cNvSpPr>
          <p:nvPr>
            <p:ph type="pic" idx="2"/>
          </p:nvPr>
        </p:nvSpPr>
        <p:spPr>
          <a:xfrm>
            <a:off x="0" y="2936025"/>
            <a:ext cx="9144000" cy="1344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5" name="Google Shape;255;p47"/>
          <p:cNvSpPr txBox="1">
            <a:spLocks noGrp="1"/>
          </p:cNvSpPr>
          <p:nvPr>
            <p:ph type="subTitle" idx="1"/>
          </p:nvPr>
        </p:nvSpPr>
        <p:spPr>
          <a:xfrm>
            <a:off x="135589" y="4400125"/>
            <a:ext cx="2137500" cy="4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7"/>
          <p:cNvSpPr txBox="1">
            <a:spLocks noGrp="1"/>
          </p:cNvSpPr>
          <p:nvPr>
            <p:ph type="subTitle" idx="3"/>
          </p:nvPr>
        </p:nvSpPr>
        <p:spPr>
          <a:xfrm>
            <a:off x="3100296" y="4400125"/>
            <a:ext cx="2137500" cy="4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47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">
  <p:cSld name="CUSTOM_1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8" descr="Abstract background.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8"/>
          <p:cNvSpPr>
            <a:spLocks noGrp="1"/>
          </p:cNvSpPr>
          <p:nvPr>
            <p:ph type="pic" idx="2"/>
          </p:nvPr>
        </p:nvSpPr>
        <p:spPr>
          <a:xfrm>
            <a:off x="4634650" y="7375"/>
            <a:ext cx="45093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61" name="Google Shape;261;p48"/>
          <p:cNvSpPr txBox="1">
            <a:spLocks noGrp="1"/>
          </p:cNvSpPr>
          <p:nvPr>
            <p:ph type="title"/>
          </p:nvPr>
        </p:nvSpPr>
        <p:spPr>
          <a:xfrm>
            <a:off x="118775" y="390949"/>
            <a:ext cx="4395900" cy="21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2" name="Google Shape;262;p48"/>
          <p:cNvSpPr txBox="1">
            <a:spLocks noGrp="1"/>
          </p:cNvSpPr>
          <p:nvPr>
            <p:ph type="body" idx="1"/>
          </p:nvPr>
        </p:nvSpPr>
        <p:spPr>
          <a:xfrm>
            <a:off x="120975" y="3104000"/>
            <a:ext cx="4395900" cy="17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2">
  <p:cSld name="CUSTOM_2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9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9"/>
          <p:cNvSpPr>
            <a:spLocks noGrp="1"/>
          </p:cNvSpPr>
          <p:nvPr>
            <p:ph type="pic" idx="2"/>
          </p:nvPr>
        </p:nvSpPr>
        <p:spPr>
          <a:xfrm>
            <a:off x="0" y="3520300"/>
            <a:ext cx="9144000" cy="1623300"/>
          </a:xfrm>
          <a:prstGeom prst="rect">
            <a:avLst/>
          </a:prstGeom>
          <a:noFill/>
          <a:ln>
            <a:noFill/>
          </a:ln>
        </p:spPr>
      </p:sp>
      <p:sp>
        <p:nvSpPr>
          <p:cNvPr id="266" name="Google Shape;266;p49"/>
          <p:cNvSpPr txBox="1">
            <a:spLocks noGrp="1"/>
          </p:cNvSpPr>
          <p:nvPr>
            <p:ph type="title"/>
          </p:nvPr>
        </p:nvSpPr>
        <p:spPr>
          <a:xfrm>
            <a:off x="3812425" y="686469"/>
            <a:ext cx="5103000" cy="26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49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</a:defRPr>
            </a:lvl1pPr>
            <a:lvl2pPr lvl="1">
              <a:buNone/>
              <a:defRPr sz="800">
                <a:solidFill>
                  <a:schemeClr val="lt1"/>
                </a:solidFill>
              </a:defRPr>
            </a:lvl2pPr>
            <a:lvl3pPr lvl="2">
              <a:buNone/>
              <a:defRPr sz="800">
                <a:solidFill>
                  <a:schemeClr val="lt1"/>
                </a:solidFill>
              </a:defRPr>
            </a:lvl3pPr>
            <a:lvl4pPr lvl="3">
              <a:buNone/>
              <a:defRPr sz="800">
                <a:solidFill>
                  <a:schemeClr val="lt1"/>
                </a:solidFill>
              </a:defRPr>
            </a:lvl4pPr>
            <a:lvl5pPr lvl="4">
              <a:buNone/>
              <a:defRPr sz="800">
                <a:solidFill>
                  <a:schemeClr val="lt1"/>
                </a:solidFill>
              </a:defRPr>
            </a:lvl5pPr>
            <a:lvl6pPr lvl="5">
              <a:buNone/>
              <a:defRPr sz="800">
                <a:solidFill>
                  <a:schemeClr val="lt1"/>
                </a:solidFill>
              </a:defRPr>
            </a:lvl6pPr>
            <a:lvl7pPr lvl="6">
              <a:buNone/>
              <a:defRPr sz="800">
                <a:solidFill>
                  <a:schemeClr val="lt1"/>
                </a:solidFill>
              </a:defRPr>
            </a:lvl7pPr>
            <a:lvl8pPr lvl="7">
              <a:buNone/>
              <a:defRPr sz="800">
                <a:solidFill>
                  <a:schemeClr val="lt1"/>
                </a:solidFill>
              </a:defRPr>
            </a:lvl8pPr>
            <a:lvl9pPr lvl="8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List">
  <p:cSld name="CUSTOM_2_1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50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4" y="0"/>
            <a:ext cx="914393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50"/>
          <p:cNvSpPr>
            <a:spLocks noGrp="1"/>
          </p:cNvSpPr>
          <p:nvPr>
            <p:ph type="pic" idx="2"/>
          </p:nvPr>
        </p:nvSpPr>
        <p:spPr>
          <a:xfrm>
            <a:off x="367725" y="2396400"/>
            <a:ext cx="230400" cy="230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1" name="Google Shape;271;p50"/>
          <p:cNvSpPr>
            <a:spLocks noGrp="1"/>
          </p:cNvSpPr>
          <p:nvPr>
            <p:ph type="pic" idx="3"/>
          </p:nvPr>
        </p:nvSpPr>
        <p:spPr>
          <a:xfrm>
            <a:off x="2375900" y="2396400"/>
            <a:ext cx="230400" cy="230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2" name="Google Shape;272;p50"/>
          <p:cNvSpPr>
            <a:spLocks noGrp="1"/>
          </p:cNvSpPr>
          <p:nvPr>
            <p:ph type="pic" idx="4"/>
          </p:nvPr>
        </p:nvSpPr>
        <p:spPr>
          <a:xfrm>
            <a:off x="4510975" y="2396400"/>
            <a:ext cx="230400" cy="230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3" name="Google Shape;273;p50"/>
          <p:cNvSpPr>
            <a:spLocks noGrp="1"/>
          </p:cNvSpPr>
          <p:nvPr>
            <p:ph type="pic" idx="5"/>
          </p:nvPr>
        </p:nvSpPr>
        <p:spPr>
          <a:xfrm>
            <a:off x="6646050" y="2396400"/>
            <a:ext cx="230400" cy="230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4" name="Google Shape;274;p50"/>
          <p:cNvSpPr txBox="1">
            <a:spLocks noGrp="1"/>
          </p:cNvSpPr>
          <p:nvPr>
            <p:ph type="subTitle" idx="1"/>
          </p:nvPr>
        </p:nvSpPr>
        <p:spPr>
          <a:xfrm>
            <a:off x="242125" y="2926475"/>
            <a:ext cx="19269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None/>
              <a:defRPr sz="14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50"/>
          <p:cNvSpPr txBox="1">
            <a:spLocks noGrp="1"/>
          </p:cNvSpPr>
          <p:nvPr>
            <p:ph type="title"/>
          </p:nvPr>
        </p:nvSpPr>
        <p:spPr>
          <a:xfrm>
            <a:off x="240129" y="1008800"/>
            <a:ext cx="2852100" cy="7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50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7" name="Google Shape;277;p50"/>
          <p:cNvCxnSpPr>
            <a:stCxn id="278" idx="6"/>
            <a:endCxn id="279" idx="2"/>
          </p:cNvCxnSpPr>
          <p:nvPr/>
        </p:nvCxnSpPr>
        <p:spPr>
          <a:xfrm>
            <a:off x="598113" y="2512750"/>
            <a:ext cx="1777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8" name="Google Shape;278;p50"/>
          <p:cNvSpPr/>
          <p:nvPr/>
        </p:nvSpPr>
        <p:spPr>
          <a:xfrm>
            <a:off x="367713" y="2397550"/>
            <a:ext cx="230400" cy="2304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50"/>
          <p:cNvSpPr/>
          <p:nvPr/>
        </p:nvSpPr>
        <p:spPr>
          <a:xfrm>
            <a:off x="2375888" y="2397550"/>
            <a:ext cx="230400" cy="2304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50"/>
          <p:cNvSpPr/>
          <p:nvPr/>
        </p:nvSpPr>
        <p:spPr>
          <a:xfrm>
            <a:off x="4510963" y="2397550"/>
            <a:ext cx="230400" cy="2304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50"/>
          <p:cNvSpPr/>
          <p:nvPr/>
        </p:nvSpPr>
        <p:spPr>
          <a:xfrm>
            <a:off x="6646038" y="2397550"/>
            <a:ext cx="230400" cy="2304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82" name="Google Shape;282;p50"/>
          <p:cNvCxnSpPr>
            <a:stCxn id="283" idx="3"/>
          </p:cNvCxnSpPr>
          <p:nvPr/>
        </p:nvCxnSpPr>
        <p:spPr>
          <a:xfrm>
            <a:off x="2606289" y="2511600"/>
            <a:ext cx="1904700" cy="1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4" name="Google Shape;284;p50"/>
          <p:cNvCxnSpPr>
            <a:endCxn id="285" idx="1"/>
          </p:cNvCxnSpPr>
          <p:nvPr/>
        </p:nvCxnSpPr>
        <p:spPr>
          <a:xfrm>
            <a:off x="4741339" y="2511600"/>
            <a:ext cx="1904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6" name="Google Shape;286;p50"/>
          <p:cNvCxnSpPr>
            <a:stCxn id="273" idx="6"/>
          </p:cNvCxnSpPr>
          <p:nvPr/>
        </p:nvCxnSpPr>
        <p:spPr>
          <a:xfrm>
            <a:off x="6876450" y="2511600"/>
            <a:ext cx="2267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7" name="Google Shape;287;p50"/>
          <p:cNvSpPr txBox="1">
            <a:spLocks noGrp="1"/>
          </p:cNvSpPr>
          <p:nvPr>
            <p:ph type="body" idx="6"/>
          </p:nvPr>
        </p:nvSpPr>
        <p:spPr>
          <a:xfrm>
            <a:off x="242125" y="3498375"/>
            <a:ext cx="20133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  <p:sp>
        <p:nvSpPr>
          <p:cNvPr id="288" name="Google Shape;288;p50"/>
          <p:cNvSpPr txBox="1">
            <a:spLocks noGrp="1"/>
          </p:cNvSpPr>
          <p:nvPr>
            <p:ph type="subTitle" idx="7"/>
          </p:nvPr>
        </p:nvSpPr>
        <p:spPr>
          <a:xfrm>
            <a:off x="2371200" y="2926475"/>
            <a:ext cx="19269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None/>
              <a:defRPr sz="14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50"/>
          <p:cNvSpPr txBox="1">
            <a:spLocks noGrp="1"/>
          </p:cNvSpPr>
          <p:nvPr>
            <p:ph type="body" idx="8"/>
          </p:nvPr>
        </p:nvSpPr>
        <p:spPr>
          <a:xfrm>
            <a:off x="2371200" y="3498375"/>
            <a:ext cx="20133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  <p:sp>
        <p:nvSpPr>
          <p:cNvPr id="290" name="Google Shape;290;p50"/>
          <p:cNvSpPr txBox="1">
            <a:spLocks noGrp="1"/>
          </p:cNvSpPr>
          <p:nvPr>
            <p:ph type="subTitle" idx="9"/>
          </p:nvPr>
        </p:nvSpPr>
        <p:spPr>
          <a:xfrm>
            <a:off x="4514725" y="2926475"/>
            <a:ext cx="19269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None/>
              <a:defRPr sz="14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0"/>
          <p:cNvSpPr txBox="1">
            <a:spLocks noGrp="1"/>
          </p:cNvSpPr>
          <p:nvPr>
            <p:ph type="body" idx="13"/>
          </p:nvPr>
        </p:nvSpPr>
        <p:spPr>
          <a:xfrm>
            <a:off x="4514725" y="3498375"/>
            <a:ext cx="20133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  <p:sp>
        <p:nvSpPr>
          <p:cNvPr id="292" name="Google Shape;292;p50"/>
          <p:cNvSpPr txBox="1">
            <a:spLocks noGrp="1"/>
          </p:cNvSpPr>
          <p:nvPr>
            <p:ph type="subTitle" idx="14"/>
          </p:nvPr>
        </p:nvSpPr>
        <p:spPr>
          <a:xfrm>
            <a:off x="6658250" y="2926475"/>
            <a:ext cx="19269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None/>
              <a:defRPr sz="14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50"/>
          <p:cNvSpPr txBox="1">
            <a:spLocks noGrp="1"/>
          </p:cNvSpPr>
          <p:nvPr>
            <p:ph type="body" idx="15"/>
          </p:nvPr>
        </p:nvSpPr>
        <p:spPr>
          <a:xfrm>
            <a:off x="6658250" y="3498375"/>
            <a:ext cx="20133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allery">
  <p:cSld name="CUSTOM_3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51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 rot="10800000">
            <a:off x="34" y="28353"/>
            <a:ext cx="914393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51"/>
          <p:cNvSpPr>
            <a:spLocks noGrp="1"/>
          </p:cNvSpPr>
          <p:nvPr>
            <p:ph type="pic" idx="2"/>
          </p:nvPr>
        </p:nvSpPr>
        <p:spPr>
          <a:xfrm>
            <a:off x="0" y="0"/>
            <a:ext cx="2286000" cy="2571900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51"/>
          <p:cNvSpPr>
            <a:spLocks noGrp="1"/>
          </p:cNvSpPr>
          <p:nvPr>
            <p:ph type="pic" idx="3"/>
          </p:nvPr>
        </p:nvSpPr>
        <p:spPr>
          <a:xfrm>
            <a:off x="2286000" y="0"/>
            <a:ext cx="2286000" cy="2571900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51"/>
          <p:cNvSpPr>
            <a:spLocks noGrp="1"/>
          </p:cNvSpPr>
          <p:nvPr>
            <p:ph type="pic" idx="4"/>
          </p:nvPr>
        </p:nvSpPr>
        <p:spPr>
          <a:xfrm>
            <a:off x="4572000" y="0"/>
            <a:ext cx="2286000" cy="2571900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51"/>
          <p:cNvSpPr>
            <a:spLocks noGrp="1"/>
          </p:cNvSpPr>
          <p:nvPr>
            <p:ph type="pic" idx="5"/>
          </p:nvPr>
        </p:nvSpPr>
        <p:spPr>
          <a:xfrm>
            <a:off x="6858000" y="0"/>
            <a:ext cx="2286000" cy="2571900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51"/>
          <p:cNvSpPr txBox="1">
            <a:spLocks noGrp="1"/>
          </p:cNvSpPr>
          <p:nvPr>
            <p:ph type="subTitle" idx="1"/>
          </p:nvPr>
        </p:nvSpPr>
        <p:spPr>
          <a:xfrm>
            <a:off x="127077" y="2646325"/>
            <a:ext cx="19269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None/>
              <a:defRPr sz="14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51"/>
          <p:cNvSpPr txBox="1">
            <a:spLocks noGrp="1"/>
          </p:cNvSpPr>
          <p:nvPr>
            <p:ph type="body" idx="6"/>
          </p:nvPr>
        </p:nvSpPr>
        <p:spPr>
          <a:xfrm>
            <a:off x="127077" y="2923102"/>
            <a:ext cx="20133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  <p:sp>
        <p:nvSpPr>
          <p:cNvPr id="302" name="Google Shape;302;p51"/>
          <p:cNvSpPr txBox="1">
            <a:spLocks noGrp="1"/>
          </p:cNvSpPr>
          <p:nvPr>
            <p:ph type="subTitle" idx="7"/>
          </p:nvPr>
        </p:nvSpPr>
        <p:spPr>
          <a:xfrm>
            <a:off x="2285997" y="2646325"/>
            <a:ext cx="19269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None/>
              <a:defRPr sz="14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51"/>
          <p:cNvSpPr txBox="1">
            <a:spLocks noGrp="1"/>
          </p:cNvSpPr>
          <p:nvPr>
            <p:ph type="body" idx="8"/>
          </p:nvPr>
        </p:nvSpPr>
        <p:spPr>
          <a:xfrm>
            <a:off x="2285997" y="2923102"/>
            <a:ext cx="20133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  <p:sp>
        <p:nvSpPr>
          <p:cNvPr id="304" name="Google Shape;304;p51"/>
          <p:cNvSpPr txBox="1">
            <a:spLocks noGrp="1"/>
          </p:cNvSpPr>
          <p:nvPr>
            <p:ph type="subTitle" idx="9"/>
          </p:nvPr>
        </p:nvSpPr>
        <p:spPr>
          <a:xfrm>
            <a:off x="4572000" y="2646325"/>
            <a:ext cx="19269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None/>
              <a:defRPr sz="14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51"/>
          <p:cNvSpPr txBox="1">
            <a:spLocks noGrp="1"/>
          </p:cNvSpPr>
          <p:nvPr>
            <p:ph type="body" idx="13"/>
          </p:nvPr>
        </p:nvSpPr>
        <p:spPr>
          <a:xfrm>
            <a:off x="4572000" y="2923102"/>
            <a:ext cx="20133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  <p:sp>
        <p:nvSpPr>
          <p:cNvPr id="306" name="Google Shape;306;p51"/>
          <p:cNvSpPr txBox="1">
            <a:spLocks noGrp="1"/>
          </p:cNvSpPr>
          <p:nvPr>
            <p:ph type="subTitle" idx="14"/>
          </p:nvPr>
        </p:nvSpPr>
        <p:spPr>
          <a:xfrm>
            <a:off x="6858000" y="2646325"/>
            <a:ext cx="19269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None/>
              <a:defRPr sz="14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51"/>
          <p:cNvSpPr txBox="1">
            <a:spLocks noGrp="1"/>
          </p:cNvSpPr>
          <p:nvPr>
            <p:ph type="body" idx="15"/>
          </p:nvPr>
        </p:nvSpPr>
        <p:spPr>
          <a:xfrm>
            <a:off x="6858000" y="2923102"/>
            <a:ext cx="20133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3">
  <p:cSld name="CUSTOM_4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52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52"/>
          <p:cNvSpPr>
            <a:spLocks noGrp="1"/>
          </p:cNvSpPr>
          <p:nvPr>
            <p:ph type="pic" idx="2"/>
          </p:nvPr>
        </p:nvSpPr>
        <p:spPr>
          <a:xfrm>
            <a:off x="0" y="3517475"/>
            <a:ext cx="9144000" cy="1647900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52"/>
          <p:cNvSpPr txBox="1">
            <a:spLocks noGrp="1"/>
          </p:cNvSpPr>
          <p:nvPr>
            <p:ph type="body" idx="1"/>
          </p:nvPr>
        </p:nvSpPr>
        <p:spPr>
          <a:xfrm>
            <a:off x="5248661" y="1202375"/>
            <a:ext cx="2957100" cy="199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/>
            </a:lvl9pPr>
          </a:lstStyle>
          <a:p>
            <a:endParaRPr/>
          </a:p>
        </p:txBody>
      </p:sp>
      <p:sp>
        <p:nvSpPr>
          <p:cNvPr id="312" name="Google Shape;312;p52"/>
          <p:cNvSpPr txBox="1">
            <a:spLocks noGrp="1"/>
          </p:cNvSpPr>
          <p:nvPr>
            <p:ph type="subTitle" idx="3"/>
          </p:nvPr>
        </p:nvSpPr>
        <p:spPr>
          <a:xfrm>
            <a:off x="5254377" y="891877"/>
            <a:ext cx="3673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52"/>
          <p:cNvSpPr txBox="1">
            <a:spLocks noGrp="1"/>
          </p:cNvSpPr>
          <p:nvPr>
            <p:ph type="title"/>
          </p:nvPr>
        </p:nvSpPr>
        <p:spPr>
          <a:xfrm>
            <a:off x="113201" y="455384"/>
            <a:ext cx="4991100" cy="21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Work Sans"/>
              <a:buNone/>
              <a:defRPr sz="1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52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nn Diagram">
  <p:cSld name="CUSTOM_5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53" descr="Abstract background.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3"/>
          <p:cNvSpPr/>
          <p:nvPr/>
        </p:nvSpPr>
        <p:spPr>
          <a:xfrm>
            <a:off x="1356825" y="688350"/>
            <a:ext cx="3766800" cy="3766800"/>
          </a:xfrm>
          <a:prstGeom prst="ellipse">
            <a:avLst/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53"/>
          <p:cNvSpPr/>
          <p:nvPr/>
        </p:nvSpPr>
        <p:spPr>
          <a:xfrm>
            <a:off x="4247675" y="688350"/>
            <a:ext cx="3766800" cy="3766800"/>
          </a:xfrm>
          <a:prstGeom prst="ellipse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53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0" name="Google Shape;320;p53"/>
          <p:cNvSpPr txBox="1">
            <a:spLocks noGrp="1"/>
          </p:cNvSpPr>
          <p:nvPr>
            <p:ph type="subTitle" idx="1"/>
          </p:nvPr>
        </p:nvSpPr>
        <p:spPr>
          <a:xfrm>
            <a:off x="1964575" y="1520100"/>
            <a:ext cx="2242200" cy="210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latin typeface="Work Sans"/>
                <a:ea typeface="Work Sans"/>
                <a:cs typeface="Work Sans"/>
                <a:sym typeface="Work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1" name="Google Shape;321;p53"/>
          <p:cNvSpPr txBox="1">
            <a:spLocks noGrp="1"/>
          </p:cNvSpPr>
          <p:nvPr>
            <p:ph type="subTitle" idx="2"/>
          </p:nvPr>
        </p:nvSpPr>
        <p:spPr>
          <a:xfrm>
            <a:off x="5130600" y="1520100"/>
            <a:ext cx="2242200" cy="210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latin typeface="Work Sans"/>
                <a:ea typeface="Work Sans"/>
                <a:cs typeface="Work Sans"/>
                <a:sym typeface="Work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CUSTOM_6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54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4"/>
          <p:cNvSpPr txBox="1">
            <a:spLocks noGrp="1"/>
          </p:cNvSpPr>
          <p:nvPr>
            <p:ph type="subTitle" idx="1"/>
          </p:nvPr>
        </p:nvSpPr>
        <p:spPr>
          <a:xfrm>
            <a:off x="117372" y="4391579"/>
            <a:ext cx="3600900" cy="58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None/>
              <a:defRPr sz="12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54"/>
          <p:cNvSpPr txBox="1">
            <a:spLocks noGrp="1"/>
          </p:cNvSpPr>
          <p:nvPr>
            <p:ph type="subTitle" idx="2"/>
          </p:nvPr>
        </p:nvSpPr>
        <p:spPr>
          <a:xfrm>
            <a:off x="5230775" y="861450"/>
            <a:ext cx="3673800" cy="5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None/>
              <a:defRPr sz="18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54"/>
          <p:cNvSpPr txBox="1">
            <a:spLocks noGrp="1"/>
          </p:cNvSpPr>
          <p:nvPr>
            <p:ph type="body" idx="3"/>
          </p:nvPr>
        </p:nvSpPr>
        <p:spPr>
          <a:xfrm>
            <a:off x="5247739" y="1336579"/>
            <a:ext cx="3566400" cy="229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■"/>
              <a:defRPr sz="1200"/>
            </a:lvl9pPr>
          </a:lstStyle>
          <a:p>
            <a:endParaRPr/>
          </a:p>
        </p:txBody>
      </p:sp>
      <p:sp>
        <p:nvSpPr>
          <p:cNvPr id="327" name="Google Shape;327;p54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rcle Chart">
  <p:cSld name="CUSTOM_7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55" descr="Abstract background.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55"/>
          <p:cNvSpPr/>
          <p:nvPr/>
        </p:nvSpPr>
        <p:spPr>
          <a:xfrm>
            <a:off x="2494000" y="1476600"/>
            <a:ext cx="3666900" cy="36669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55"/>
          <p:cNvSpPr/>
          <p:nvPr/>
        </p:nvSpPr>
        <p:spPr>
          <a:xfrm>
            <a:off x="6161000" y="1818450"/>
            <a:ext cx="2983200" cy="29832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55"/>
          <p:cNvSpPr/>
          <p:nvPr/>
        </p:nvSpPr>
        <p:spPr>
          <a:xfrm>
            <a:off x="0" y="2063100"/>
            <a:ext cx="2493900" cy="24939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55"/>
          <p:cNvSpPr txBox="1">
            <a:spLocks noGrp="1"/>
          </p:cNvSpPr>
          <p:nvPr>
            <p:ph type="title"/>
          </p:nvPr>
        </p:nvSpPr>
        <p:spPr>
          <a:xfrm>
            <a:off x="2494000" y="1476600"/>
            <a:ext cx="3673800" cy="366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55"/>
          <p:cNvSpPr txBox="1">
            <a:spLocks noGrp="1"/>
          </p:cNvSpPr>
          <p:nvPr>
            <p:ph type="title" idx="2"/>
          </p:nvPr>
        </p:nvSpPr>
        <p:spPr>
          <a:xfrm>
            <a:off x="0" y="2063100"/>
            <a:ext cx="2493900" cy="249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55"/>
          <p:cNvSpPr txBox="1">
            <a:spLocks noGrp="1"/>
          </p:cNvSpPr>
          <p:nvPr>
            <p:ph type="title" idx="3"/>
          </p:nvPr>
        </p:nvSpPr>
        <p:spPr>
          <a:xfrm>
            <a:off x="6161000" y="1818450"/>
            <a:ext cx="2983200" cy="29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55"/>
          <p:cNvSpPr txBox="1">
            <a:spLocks noGrp="1"/>
          </p:cNvSpPr>
          <p:nvPr>
            <p:ph type="title" idx="4"/>
          </p:nvPr>
        </p:nvSpPr>
        <p:spPr>
          <a:xfrm>
            <a:off x="80350" y="533050"/>
            <a:ext cx="51489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55"/>
          <p:cNvSpPr txBox="1">
            <a:spLocks noGrp="1"/>
          </p:cNvSpPr>
          <p:nvPr>
            <p:ph type="body" idx="1"/>
          </p:nvPr>
        </p:nvSpPr>
        <p:spPr>
          <a:xfrm>
            <a:off x="5111325" y="489303"/>
            <a:ext cx="3666900" cy="12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Char char="■"/>
              <a:defRPr sz="1200"/>
            </a:lvl9pPr>
          </a:lstStyle>
          <a:p>
            <a:endParaRPr/>
          </a:p>
        </p:txBody>
      </p:sp>
      <p:sp>
        <p:nvSpPr>
          <p:cNvPr id="338" name="Google Shape;338;p55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4">
  <p:cSld name="CUSTOM_8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56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56"/>
          <p:cNvSpPr>
            <a:spLocks noGrp="1"/>
          </p:cNvSpPr>
          <p:nvPr>
            <p:ph type="pic" idx="2"/>
          </p:nvPr>
        </p:nvSpPr>
        <p:spPr>
          <a:xfrm>
            <a:off x="6794500" y="0"/>
            <a:ext cx="2349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42" name="Google Shape;342;p56"/>
          <p:cNvSpPr txBox="1">
            <a:spLocks noGrp="1"/>
          </p:cNvSpPr>
          <p:nvPr>
            <p:ph type="body" idx="1"/>
          </p:nvPr>
        </p:nvSpPr>
        <p:spPr>
          <a:xfrm>
            <a:off x="3108525" y="3747700"/>
            <a:ext cx="35499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Char char="■"/>
              <a:defRPr sz="800"/>
            </a:lvl9pPr>
          </a:lstStyle>
          <a:p>
            <a:endParaRPr/>
          </a:p>
        </p:txBody>
      </p:sp>
      <p:sp>
        <p:nvSpPr>
          <p:cNvPr id="343" name="Google Shape;343;p56"/>
          <p:cNvSpPr txBox="1">
            <a:spLocks noGrp="1"/>
          </p:cNvSpPr>
          <p:nvPr>
            <p:ph type="subTitle" idx="3"/>
          </p:nvPr>
        </p:nvSpPr>
        <p:spPr>
          <a:xfrm>
            <a:off x="117372" y="3520186"/>
            <a:ext cx="3600900" cy="58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Work Sans"/>
              <a:buNone/>
              <a:defRPr sz="12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6"/>
          <p:cNvSpPr txBox="1">
            <a:spLocks noGrp="1"/>
          </p:cNvSpPr>
          <p:nvPr>
            <p:ph type="body" idx="4"/>
          </p:nvPr>
        </p:nvSpPr>
        <p:spPr>
          <a:xfrm>
            <a:off x="55300" y="41175"/>
            <a:ext cx="6603000" cy="32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Statistics">
  <p:cSld name="CUSTOM_9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7" descr="Abstract background.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7"/>
          <p:cNvSpPr txBox="1">
            <a:spLocks noGrp="1"/>
          </p:cNvSpPr>
          <p:nvPr>
            <p:ph type="title"/>
          </p:nvPr>
        </p:nvSpPr>
        <p:spPr>
          <a:xfrm>
            <a:off x="6658265" y="841209"/>
            <a:ext cx="2024100" cy="8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Work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7"/>
          <p:cNvSpPr txBox="1">
            <a:spLocks noGrp="1"/>
          </p:cNvSpPr>
          <p:nvPr>
            <p:ph type="subTitle" idx="1"/>
          </p:nvPr>
        </p:nvSpPr>
        <p:spPr>
          <a:xfrm>
            <a:off x="6671415" y="1323409"/>
            <a:ext cx="2003700" cy="3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None/>
              <a:defRPr sz="11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57"/>
          <p:cNvSpPr txBox="1">
            <a:spLocks noGrp="1"/>
          </p:cNvSpPr>
          <p:nvPr>
            <p:ph type="body" idx="2"/>
          </p:nvPr>
        </p:nvSpPr>
        <p:spPr>
          <a:xfrm>
            <a:off x="2506950" y="883225"/>
            <a:ext cx="3866700" cy="27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Work Sans"/>
              <a:buChar char="■"/>
              <a:defRPr sz="1600"/>
            </a:lvl9pPr>
          </a:lstStyle>
          <a:p>
            <a:endParaRPr/>
          </a:p>
        </p:txBody>
      </p:sp>
      <p:sp>
        <p:nvSpPr>
          <p:cNvPr id="350" name="Google Shape;350;p57"/>
          <p:cNvSpPr txBox="1">
            <a:spLocks noGrp="1"/>
          </p:cNvSpPr>
          <p:nvPr>
            <p:ph type="title" idx="3"/>
          </p:nvPr>
        </p:nvSpPr>
        <p:spPr>
          <a:xfrm>
            <a:off x="101700" y="901050"/>
            <a:ext cx="2269500" cy="15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1" name="Google Shape;351;p57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2" name="Google Shape;352;p57"/>
          <p:cNvSpPr txBox="1">
            <a:spLocks noGrp="1"/>
          </p:cNvSpPr>
          <p:nvPr>
            <p:ph type="title" idx="4"/>
          </p:nvPr>
        </p:nvSpPr>
        <p:spPr>
          <a:xfrm>
            <a:off x="6658265" y="1844009"/>
            <a:ext cx="2024100" cy="8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Work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57"/>
          <p:cNvSpPr txBox="1">
            <a:spLocks noGrp="1"/>
          </p:cNvSpPr>
          <p:nvPr>
            <p:ph type="subTitle" idx="5"/>
          </p:nvPr>
        </p:nvSpPr>
        <p:spPr>
          <a:xfrm>
            <a:off x="6671415" y="2326209"/>
            <a:ext cx="2003700" cy="3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None/>
              <a:defRPr sz="11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57"/>
          <p:cNvSpPr txBox="1">
            <a:spLocks noGrp="1"/>
          </p:cNvSpPr>
          <p:nvPr>
            <p:ph type="title" idx="6"/>
          </p:nvPr>
        </p:nvSpPr>
        <p:spPr>
          <a:xfrm>
            <a:off x="6658265" y="2846809"/>
            <a:ext cx="2024100" cy="8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Work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57"/>
          <p:cNvSpPr txBox="1">
            <a:spLocks noGrp="1"/>
          </p:cNvSpPr>
          <p:nvPr>
            <p:ph type="subTitle" idx="7"/>
          </p:nvPr>
        </p:nvSpPr>
        <p:spPr>
          <a:xfrm>
            <a:off x="6671415" y="3329009"/>
            <a:ext cx="2003700" cy="3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None/>
              <a:defRPr sz="11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title" idx="8"/>
          </p:nvPr>
        </p:nvSpPr>
        <p:spPr>
          <a:xfrm>
            <a:off x="6658265" y="3849609"/>
            <a:ext cx="2024100" cy="8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Work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57"/>
          <p:cNvSpPr txBox="1">
            <a:spLocks noGrp="1"/>
          </p:cNvSpPr>
          <p:nvPr>
            <p:ph type="subTitle" idx="9"/>
          </p:nvPr>
        </p:nvSpPr>
        <p:spPr>
          <a:xfrm>
            <a:off x="6671415" y="4331809"/>
            <a:ext cx="2003700" cy="3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"/>
              <a:buNone/>
              <a:defRPr sz="1100"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agenda">
  <p:cSld name="CUSTOM_10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58" descr="Abstract background.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58"/>
          <p:cNvSpPr txBox="1">
            <a:spLocks noGrp="1"/>
          </p:cNvSpPr>
          <p:nvPr>
            <p:ph type="subTitle" idx="1"/>
          </p:nvPr>
        </p:nvSpPr>
        <p:spPr>
          <a:xfrm>
            <a:off x="117187" y="1032979"/>
            <a:ext cx="9354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1" name="Google Shape;361;p58"/>
          <p:cNvSpPr txBox="1">
            <a:spLocks noGrp="1"/>
          </p:cNvSpPr>
          <p:nvPr>
            <p:ph type="body" idx="2"/>
          </p:nvPr>
        </p:nvSpPr>
        <p:spPr>
          <a:xfrm>
            <a:off x="1062076" y="1050728"/>
            <a:ext cx="8000400" cy="3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●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1pPr>
            <a:lvl2pPr marL="914400" lvl="1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○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2pPr>
            <a:lvl3pPr marL="1371600" lvl="2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■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3pPr>
            <a:lvl4pPr marL="1828800" lvl="3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●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4pPr>
            <a:lvl5pPr marL="2286000" lvl="4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○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5pPr>
            <a:lvl6pPr marL="2743200" lvl="5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■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6pPr>
            <a:lvl7pPr marL="3200400" lvl="6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●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7pPr>
            <a:lvl8pPr marL="3657600" lvl="7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○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8pPr>
            <a:lvl9pPr marL="4114800" lvl="8" indent="-51435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Work Sans Medium"/>
              <a:buChar char="■"/>
              <a:defRPr sz="4500">
                <a:latin typeface="Work Sans Medium"/>
                <a:ea typeface="Work Sans Medium"/>
                <a:cs typeface="Work Sans Medium"/>
                <a:sym typeface="Work Sans Medium"/>
              </a:defRPr>
            </a:lvl9pPr>
          </a:lstStyle>
          <a:p>
            <a:endParaRPr/>
          </a:p>
        </p:txBody>
      </p:sp>
      <p:sp>
        <p:nvSpPr>
          <p:cNvPr id="362" name="Google Shape;362;p58"/>
          <p:cNvSpPr txBox="1">
            <a:spLocks noGrp="1"/>
          </p:cNvSpPr>
          <p:nvPr>
            <p:ph type="subTitle" idx="3"/>
          </p:nvPr>
        </p:nvSpPr>
        <p:spPr>
          <a:xfrm>
            <a:off x="117187" y="4383915"/>
            <a:ext cx="9354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3" name="Google Shape;363;p58"/>
          <p:cNvSpPr txBox="1">
            <a:spLocks noGrp="1"/>
          </p:cNvSpPr>
          <p:nvPr>
            <p:ph type="subTitle" idx="4"/>
          </p:nvPr>
        </p:nvSpPr>
        <p:spPr>
          <a:xfrm>
            <a:off x="117187" y="1511684"/>
            <a:ext cx="9354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4" name="Google Shape;364;p58"/>
          <p:cNvSpPr txBox="1">
            <a:spLocks noGrp="1"/>
          </p:cNvSpPr>
          <p:nvPr>
            <p:ph type="subTitle" idx="5"/>
          </p:nvPr>
        </p:nvSpPr>
        <p:spPr>
          <a:xfrm>
            <a:off x="117187" y="1990389"/>
            <a:ext cx="9354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5" name="Google Shape;365;p58"/>
          <p:cNvSpPr txBox="1">
            <a:spLocks noGrp="1"/>
          </p:cNvSpPr>
          <p:nvPr>
            <p:ph type="subTitle" idx="6"/>
          </p:nvPr>
        </p:nvSpPr>
        <p:spPr>
          <a:xfrm>
            <a:off x="117187" y="2469095"/>
            <a:ext cx="9354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6" name="Google Shape;366;p58"/>
          <p:cNvSpPr txBox="1">
            <a:spLocks noGrp="1"/>
          </p:cNvSpPr>
          <p:nvPr>
            <p:ph type="subTitle" idx="7"/>
          </p:nvPr>
        </p:nvSpPr>
        <p:spPr>
          <a:xfrm>
            <a:off x="117187" y="2947800"/>
            <a:ext cx="9354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58"/>
          <p:cNvSpPr txBox="1">
            <a:spLocks noGrp="1"/>
          </p:cNvSpPr>
          <p:nvPr>
            <p:ph type="subTitle" idx="8"/>
          </p:nvPr>
        </p:nvSpPr>
        <p:spPr>
          <a:xfrm>
            <a:off x="117187" y="3426505"/>
            <a:ext cx="9354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8" name="Google Shape;368;p58"/>
          <p:cNvSpPr txBox="1">
            <a:spLocks noGrp="1"/>
          </p:cNvSpPr>
          <p:nvPr>
            <p:ph type="subTitle" idx="9"/>
          </p:nvPr>
        </p:nvSpPr>
        <p:spPr>
          <a:xfrm>
            <a:off x="117187" y="3905210"/>
            <a:ext cx="9354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Work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9" name="Google Shape;369;p58"/>
          <p:cNvSpPr txBox="1">
            <a:spLocks noGrp="1"/>
          </p:cNvSpPr>
          <p:nvPr>
            <p:ph type="title"/>
          </p:nvPr>
        </p:nvSpPr>
        <p:spPr>
          <a:xfrm>
            <a:off x="6060800" y="401925"/>
            <a:ext cx="28638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58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>
          <p15:clr>
            <a:srgbClr val="E46962"/>
          </p15:clr>
        </p15:guide>
        <p15:guide id="2" orient="horz" pos="720">
          <p15:clr>
            <a:srgbClr val="E46962"/>
          </p15:clr>
        </p15:guide>
        <p15:guide id="3" orient="horz" pos="2827">
          <p15:clr>
            <a:srgbClr val="E46962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CUSTOM_1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59" descr="Abstract background.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59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4" name="Google Shape;374;p59"/>
          <p:cNvSpPr txBox="1">
            <a:spLocks noGrp="1"/>
          </p:cNvSpPr>
          <p:nvPr>
            <p:ph type="body" idx="1"/>
          </p:nvPr>
        </p:nvSpPr>
        <p:spPr>
          <a:xfrm>
            <a:off x="224364" y="1021700"/>
            <a:ext cx="7739700" cy="32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  <a:defRPr sz="3600"/>
            </a:lvl1pPr>
            <a:lvl2pPr marL="914400" lvl="1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○"/>
              <a:defRPr sz="3600"/>
            </a:lvl2pPr>
            <a:lvl3pPr marL="1371600" lvl="2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■"/>
              <a:defRPr sz="3600"/>
            </a:lvl3pPr>
            <a:lvl4pPr marL="1828800" lvl="3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  <a:defRPr sz="3600"/>
            </a:lvl4pPr>
            <a:lvl5pPr marL="2286000" lvl="4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○"/>
              <a:defRPr sz="3600"/>
            </a:lvl5pPr>
            <a:lvl6pPr marL="2743200" lvl="5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■"/>
              <a:defRPr sz="3600"/>
            </a:lvl6pPr>
            <a:lvl7pPr marL="3200400" lvl="6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  <a:defRPr sz="3600"/>
            </a:lvl7pPr>
            <a:lvl8pPr marL="3657600" lvl="7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○"/>
              <a:defRPr sz="3600"/>
            </a:lvl8pPr>
            <a:lvl9pPr marL="4114800" lvl="8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375" name="Google Shape;375;p59"/>
          <p:cNvSpPr txBox="1"/>
          <p:nvPr/>
        </p:nvSpPr>
        <p:spPr>
          <a:xfrm>
            <a:off x="234386" y="399350"/>
            <a:ext cx="3501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chemeClr val="lt1"/>
                </a:solidFill>
                <a:latin typeface="Familjen Grotesk"/>
                <a:ea typeface="Familjen Grotesk"/>
                <a:cs typeface="Familjen Grotesk"/>
                <a:sym typeface="Familjen Grotesk"/>
              </a:rPr>
              <a:t>“</a:t>
            </a:r>
            <a:endParaRPr sz="4800">
              <a:solidFill>
                <a:schemeClr val="lt1"/>
              </a:solidFill>
              <a:latin typeface="Familjen Grotesk"/>
              <a:ea typeface="Familjen Grotesk"/>
              <a:cs typeface="Familjen Grotesk"/>
              <a:sym typeface="Familjen Grotesk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s Phone + Tablet">
  <p:cSld name="CUSTOM_12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60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9" name="Google Shape;379;p60"/>
          <p:cNvSpPr>
            <a:spLocks noGrp="1"/>
          </p:cNvSpPr>
          <p:nvPr>
            <p:ph type="pic" idx="2"/>
          </p:nvPr>
        </p:nvSpPr>
        <p:spPr>
          <a:xfrm>
            <a:off x="1109863" y="867000"/>
            <a:ext cx="1614000" cy="3409500"/>
          </a:xfrm>
          <a:prstGeom prst="roundRect">
            <a:avLst>
              <a:gd name="adj" fmla="val 8265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p60"/>
          <p:cNvSpPr>
            <a:spLocks noGrp="1"/>
          </p:cNvSpPr>
          <p:nvPr>
            <p:ph type="pic" idx="3"/>
          </p:nvPr>
        </p:nvSpPr>
        <p:spPr>
          <a:xfrm>
            <a:off x="3502638" y="866550"/>
            <a:ext cx="4531500" cy="3409500"/>
          </a:xfrm>
          <a:prstGeom prst="roundRect">
            <a:avLst>
              <a:gd name="adj" fmla="val 4099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1" name="Google Shape;381;p60"/>
          <p:cNvSpPr txBox="1">
            <a:spLocks noGrp="1"/>
          </p:cNvSpPr>
          <p:nvPr>
            <p:ph type="sldNum" idx="4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 3 Phones">
  <p:cSld name="CUSTOM_12_1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61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6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5" name="Google Shape;385;p61"/>
          <p:cNvSpPr>
            <a:spLocks noGrp="1"/>
          </p:cNvSpPr>
          <p:nvPr>
            <p:ph type="pic" idx="2"/>
          </p:nvPr>
        </p:nvSpPr>
        <p:spPr>
          <a:xfrm>
            <a:off x="1109863" y="867000"/>
            <a:ext cx="1614000" cy="3409500"/>
          </a:xfrm>
          <a:prstGeom prst="roundRect">
            <a:avLst>
              <a:gd name="adj" fmla="val 8265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p61"/>
          <p:cNvSpPr txBox="1">
            <a:spLocks noGrp="1"/>
          </p:cNvSpPr>
          <p:nvPr>
            <p:ph type="sldNum" idx="3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7" name="Google Shape;387;p61"/>
          <p:cNvSpPr>
            <a:spLocks noGrp="1"/>
          </p:cNvSpPr>
          <p:nvPr>
            <p:ph type="pic" idx="4"/>
          </p:nvPr>
        </p:nvSpPr>
        <p:spPr>
          <a:xfrm>
            <a:off x="3764988" y="867000"/>
            <a:ext cx="1614000" cy="3409500"/>
          </a:xfrm>
          <a:prstGeom prst="roundRect">
            <a:avLst>
              <a:gd name="adj" fmla="val 8265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61"/>
          <p:cNvSpPr>
            <a:spLocks noGrp="1"/>
          </p:cNvSpPr>
          <p:nvPr>
            <p:ph type="pic" idx="5"/>
          </p:nvPr>
        </p:nvSpPr>
        <p:spPr>
          <a:xfrm>
            <a:off x="6420113" y="867000"/>
            <a:ext cx="1614000" cy="3409500"/>
          </a:xfrm>
          <a:prstGeom prst="roundRect">
            <a:avLst>
              <a:gd name="adj" fmla="val 8265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 Phone + Desktop">
  <p:cSld name="CUSTOM_13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62" descr="Abstract background.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2" name="Google Shape;392;p62"/>
          <p:cNvSpPr/>
          <p:nvPr/>
        </p:nvSpPr>
        <p:spPr>
          <a:xfrm>
            <a:off x="5187043" y="3541650"/>
            <a:ext cx="1091100" cy="7347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62"/>
          <p:cNvSpPr>
            <a:spLocks noGrp="1"/>
          </p:cNvSpPr>
          <p:nvPr>
            <p:ph type="pic" idx="2"/>
          </p:nvPr>
        </p:nvSpPr>
        <p:spPr>
          <a:xfrm>
            <a:off x="3417343" y="934850"/>
            <a:ext cx="4630500" cy="2606700"/>
          </a:xfrm>
          <a:prstGeom prst="roundRect">
            <a:avLst>
              <a:gd name="adj" fmla="val 1120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62"/>
          <p:cNvSpPr txBox="1">
            <a:spLocks noGrp="1"/>
          </p:cNvSpPr>
          <p:nvPr>
            <p:ph type="sldNum" idx="3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</a:defRPr>
            </a:lvl1pPr>
            <a:lvl2pPr lvl="1" rtl="0">
              <a:buNone/>
              <a:defRPr sz="800">
                <a:solidFill>
                  <a:schemeClr val="lt1"/>
                </a:solidFill>
              </a:defRPr>
            </a:lvl2pPr>
            <a:lvl3pPr lvl="2" rtl="0">
              <a:buNone/>
              <a:defRPr sz="800">
                <a:solidFill>
                  <a:schemeClr val="lt1"/>
                </a:solidFill>
              </a:defRPr>
            </a:lvl3pPr>
            <a:lvl4pPr lvl="3" rtl="0">
              <a:buNone/>
              <a:defRPr sz="800">
                <a:solidFill>
                  <a:schemeClr val="lt1"/>
                </a:solidFill>
              </a:defRPr>
            </a:lvl4pPr>
            <a:lvl5pPr lvl="4" rtl="0">
              <a:buNone/>
              <a:defRPr sz="800">
                <a:solidFill>
                  <a:schemeClr val="lt1"/>
                </a:solidFill>
              </a:defRPr>
            </a:lvl5pPr>
            <a:lvl6pPr lvl="5" rtl="0">
              <a:buNone/>
              <a:defRPr sz="800">
                <a:solidFill>
                  <a:schemeClr val="lt1"/>
                </a:solidFill>
              </a:defRPr>
            </a:lvl6pPr>
            <a:lvl7pPr lvl="6" rtl="0">
              <a:buNone/>
              <a:defRPr sz="800">
                <a:solidFill>
                  <a:schemeClr val="lt1"/>
                </a:solidFill>
              </a:defRPr>
            </a:lvl7pPr>
            <a:lvl8pPr lvl="7" rtl="0">
              <a:buNone/>
              <a:defRPr sz="800">
                <a:solidFill>
                  <a:schemeClr val="lt1"/>
                </a:solidFill>
              </a:defRPr>
            </a:lvl8pPr>
            <a:lvl9pPr lvl="8" rtl="0">
              <a:buNone/>
              <a:defRPr sz="8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5" name="Google Shape;395;p62"/>
          <p:cNvSpPr>
            <a:spLocks noGrp="1"/>
          </p:cNvSpPr>
          <p:nvPr>
            <p:ph type="pic" idx="4"/>
          </p:nvPr>
        </p:nvSpPr>
        <p:spPr>
          <a:xfrm>
            <a:off x="1109863" y="867000"/>
            <a:ext cx="1614000" cy="3409500"/>
          </a:xfrm>
          <a:prstGeom prst="roundRect">
            <a:avLst>
              <a:gd name="adj" fmla="val 8265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51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sz="33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algn="r">
              <a:buNone/>
              <a:defRPr sz="1300">
                <a:solidFill>
                  <a:schemeClr val="tx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228600" y="223475"/>
            <a:ext cx="8686800" cy="2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Work Sans"/>
              <a:buNone/>
              <a:defRPr sz="72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1"/>
          </p:nvPr>
        </p:nvSpPr>
        <p:spPr>
          <a:xfrm>
            <a:off x="228600" y="2909450"/>
            <a:ext cx="8686800" cy="2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706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19">
          <p15:clr>
            <a:srgbClr val="E46962"/>
          </p15:clr>
        </p15:guide>
        <p15:guide id="2" pos="593">
          <p15:clr>
            <a:srgbClr val="E46962"/>
          </p15:clr>
        </p15:guide>
        <p15:guide id="3" pos="669">
          <p15:clr>
            <a:srgbClr val="E46962"/>
          </p15:clr>
        </p15:guide>
        <p15:guide id="4" pos="1044">
          <p15:clr>
            <a:srgbClr val="E46962"/>
          </p15:clr>
        </p15:guide>
        <p15:guide id="5" pos="1119">
          <p15:clr>
            <a:srgbClr val="E46962"/>
          </p15:clr>
        </p15:guide>
        <p15:guide id="6" pos="1494">
          <p15:clr>
            <a:srgbClr val="E46962"/>
          </p15:clr>
        </p15:guide>
        <p15:guide id="7" pos="1569">
          <p15:clr>
            <a:srgbClr val="E46962"/>
          </p15:clr>
        </p15:guide>
        <p15:guide id="8" pos="1944">
          <p15:clr>
            <a:srgbClr val="E46962"/>
          </p15:clr>
        </p15:guide>
        <p15:guide id="9" pos="2019">
          <p15:clr>
            <a:srgbClr val="E46962"/>
          </p15:clr>
        </p15:guide>
        <p15:guide id="10" pos="2394">
          <p15:clr>
            <a:srgbClr val="E46962"/>
          </p15:clr>
        </p15:guide>
        <p15:guide id="11" pos="2469">
          <p15:clr>
            <a:srgbClr val="E46962"/>
          </p15:clr>
        </p15:guide>
        <p15:guide id="12" pos="2844">
          <p15:clr>
            <a:srgbClr val="E46962"/>
          </p15:clr>
        </p15:guide>
        <p15:guide id="13" pos="2919">
          <p15:clr>
            <a:srgbClr val="E46962"/>
          </p15:clr>
        </p15:guide>
        <p15:guide id="14" pos="3294">
          <p15:clr>
            <a:srgbClr val="E46962"/>
          </p15:clr>
        </p15:guide>
        <p15:guide id="15" pos="3370">
          <p15:clr>
            <a:srgbClr val="E46962"/>
          </p15:clr>
        </p15:guide>
        <p15:guide id="16" pos="3744">
          <p15:clr>
            <a:srgbClr val="E46962"/>
          </p15:clr>
        </p15:guide>
        <p15:guide id="17" pos="3820">
          <p15:clr>
            <a:srgbClr val="E46962"/>
          </p15:clr>
        </p15:guide>
        <p15:guide id="18" pos="4194">
          <p15:clr>
            <a:srgbClr val="E46962"/>
          </p15:clr>
        </p15:guide>
        <p15:guide id="19" pos="4270">
          <p15:clr>
            <a:srgbClr val="E46962"/>
          </p15:clr>
        </p15:guide>
        <p15:guide id="20" pos="4644">
          <p15:clr>
            <a:srgbClr val="E46962"/>
          </p15:clr>
        </p15:guide>
        <p15:guide id="21" pos="4720">
          <p15:clr>
            <a:srgbClr val="E46962"/>
          </p15:clr>
        </p15:guide>
        <p15:guide id="22" pos="5094">
          <p15:clr>
            <a:srgbClr val="E46962"/>
          </p15:clr>
        </p15:guide>
        <p15:guide id="23" pos="5170">
          <p15:clr>
            <a:srgbClr val="E46962"/>
          </p15:clr>
        </p15:guide>
        <p15:guide id="24" pos="5544">
          <p15:clr>
            <a:srgbClr val="E46962"/>
          </p15:clr>
        </p15:guide>
        <p15:guide id="25" orient="horz" pos="141">
          <p15:clr>
            <a:srgbClr val="E46962"/>
          </p15:clr>
        </p15:guide>
        <p15:guide id="26" orient="horz" pos="3061">
          <p15:clr>
            <a:srgbClr val="E46962"/>
          </p15:clr>
        </p15:guide>
        <p15:guide id="27" pos="144">
          <p15:clr>
            <a:srgbClr val="E46962"/>
          </p15:clr>
        </p15:guide>
        <p15:guide id="28" pos="5616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hyperlink" Target="https://creativecommons.org/licenses/by/4.0/deed.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6" Type="http://schemas.openxmlformats.org/officeDocument/2006/relationships/hyperlink" Target="https://caterinaazzarello.wordpress.com/" TargetMode="External"/><Relationship Id="rId5" Type="http://schemas.openxmlformats.org/officeDocument/2006/relationships/hyperlink" Target="https://nancyhenke.com/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scode.house.gov/statutes/pl/110/315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10.jpg"/><Relationship Id="rId4" Type="http://schemas.openxmlformats.org/officeDocument/2006/relationships/hyperlink" Target="https://advance.lexis.com/documentpage/?pdmfid=1000516&amp;crid=6a863440-9875-4187-8c59-6de68530d125&amp;config=014FJAAyNGJkY2Y4Zi1mNjgyLTRkN2YtYmE4OS03NTYzNzYzOTg0OGEKAFBvZENhdGFsb2d592qv2Kywlf8caKqYROP5&amp;pddocfullpath=%2Fshared%2Fdocument%2Fstatutes-legislation%2Furn%3AcontentItem%3A6BMS-W583-RSYD-117R-00008-00&amp;pdcontentcomponentid=234176&amp;pdteaserkey=sr0&amp;pditab=allpods&amp;ecomp=6s65kkk&amp;earg=sr0&amp;prid=a6e1d365-a9b7-486e-ad20-207c9d2b02e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BgSbcRXiY_c4PKST3TFPgRdZAgilAUhq?usp=drive_lin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s://www.unco.edu/news/articles/report-spring-2026-course-material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s://libguides.unco.edu/OER/coursemarking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3"/>
          <p:cNvSpPr txBox="1">
            <a:spLocks noGrp="1"/>
          </p:cNvSpPr>
          <p:nvPr>
            <p:ph type="title"/>
          </p:nvPr>
        </p:nvSpPr>
        <p:spPr>
          <a:xfrm>
            <a:off x="80350" y="252625"/>
            <a:ext cx="7504850" cy="18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Using Publicity to Encourage Course Materials Reporting at UNC</a:t>
            </a:r>
            <a:endParaRPr sz="4000" dirty="0"/>
          </a:p>
        </p:txBody>
      </p:sp>
      <p:sp>
        <p:nvSpPr>
          <p:cNvPr id="402" name="Google Shape;402;p63"/>
          <p:cNvSpPr txBox="1">
            <a:spLocks noGrp="1"/>
          </p:cNvSpPr>
          <p:nvPr>
            <p:ph type="subTitle" idx="1"/>
          </p:nvPr>
        </p:nvSpPr>
        <p:spPr>
          <a:xfrm>
            <a:off x="148475" y="3735125"/>
            <a:ext cx="21375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/>
              <a:t>2026.05.29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/>
              <a:t>Colorado OER Conference</a:t>
            </a:r>
            <a:endParaRPr sz="1100" dirty="0"/>
          </a:p>
        </p:txBody>
      </p:sp>
      <p:sp>
        <p:nvSpPr>
          <p:cNvPr id="403" name="Google Shape;403;p63"/>
          <p:cNvSpPr txBox="1">
            <a:spLocks noGrp="1"/>
          </p:cNvSpPr>
          <p:nvPr>
            <p:ph type="subTitle" idx="3"/>
          </p:nvPr>
        </p:nvSpPr>
        <p:spPr>
          <a:xfrm>
            <a:off x="3085699" y="3720075"/>
            <a:ext cx="26301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Nancy A. Henke, MA, MLIS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5" name="Google Shape;405;p63" descr="Auraria librar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2775" y="4165675"/>
            <a:ext cx="2630100" cy="694343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63"/>
          <p:cNvSpPr txBox="1">
            <a:spLocks noGrp="1"/>
          </p:cNvSpPr>
          <p:nvPr>
            <p:ph type="subTitle" idx="3"/>
          </p:nvPr>
        </p:nvSpPr>
        <p:spPr>
          <a:xfrm>
            <a:off x="5997024" y="3720075"/>
            <a:ext cx="26301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/>
              <a:t>Caterina B. Azzarello, PhD</a:t>
            </a:r>
            <a:endParaRPr sz="1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07" name="Google Shape;407;p63" descr="university of northern Colorado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8475" y="4165675"/>
            <a:ext cx="2508650" cy="69435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63"/>
          <p:cNvSpPr txBox="1">
            <a:spLocks noGrp="1"/>
          </p:cNvSpPr>
          <p:nvPr>
            <p:ph type="subTitle" idx="1"/>
          </p:nvPr>
        </p:nvSpPr>
        <p:spPr>
          <a:xfrm>
            <a:off x="148475" y="4388075"/>
            <a:ext cx="28026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bg2"/>
                </a:solidFill>
              </a:rPr>
              <a:t>“Using Publicity to Encourage Course Materials Reporting at UNC” by </a:t>
            </a:r>
            <a:r>
              <a:rPr lang="en" sz="800" u="sng" dirty="0">
                <a:solidFill>
                  <a:schemeClr val="bg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Nancy A. Henke</a:t>
            </a:r>
            <a:r>
              <a:rPr lang="en" sz="800" dirty="0">
                <a:solidFill>
                  <a:schemeClr val="bg2"/>
                </a:solidFill>
              </a:rPr>
              <a:t> and </a:t>
            </a:r>
            <a:r>
              <a:rPr lang="en" sz="800" u="sng" dirty="0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Caterina B. Azzarello</a:t>
            </a:r>
            <a:r>
              <a:rPr lang="en" sz="800" dirty="0">
                <a:solidFill>
                  <a:schemeClr val="bg2"/>
                </a:solidFill>
              </a:rPr>
              <a:t> is licensed </a:t>
            </a:r>
            <a:r>
              <a:rPr lang="en" sz="800" u="sng" dirty="0">
                <a:solidFill>
                  <a:schemeClr val="bg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CC-BY 4.0</a:t>
            </a:r>
            <a:endParaRPr sz="800" dirty="0">
              <a:solidFill>
                <a:schemeClr val="bg2"/>
              </a:solidFill>
            </a:endParaRPr>
          </a:p>
        </p:txBody>
      </p:sp>
      <p:sp>
        <p:nvSpPr>
          <p:cNvPr id="410" name="Google Shape;410;p63"/>
          <p:cNvSpPr txBox="1"/>
          <p:nvPr/>
        </p:nvSpPr>
        <p:spPr>
          <a:xfrm rot="-5400000">
            <a:off x="7048350" y="496350"/>
            <a:ext cx="13842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latin typeface="Work Sans"/>
                <a:ea typeface="Work Sans"/>
                <a:cs typeface="Work Sans"/>
                <a:sym typeface="Work Sans"/>
              </a:rPr>
              <a:t>Follow along!</a:t>
            </a:r>
            <a:endParaRPr>
              <a:solidFill>
                <a:srgbClr val="FFFF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09" name="Google Shape;409;p63" descr="qr code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36200" y="102275"/>
            <a:ext cx="1207800" cy="12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63" descr="Stack of books and cup of coffee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t="36935" b="36935"/>
          <a:stretch/>
        </p:blipFill>
        <p:spPr>
          <a:xfrm>
            <a:off x="0" y="2240975"/>
            <a:ext cx="9144003" cy="13440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64" descr="Colorful marker pens 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0784" r="20784"/>
          <a:stretch/>
        </p:blipFill>
        <p:spPr>
          <a:xfrm>
            <a:off x="4634650" y="7375"/>
            <a:ext cx="4509302" cy="5143501"/>
          </a:xfrm>
          <a:prstGeom prst="rect">
            <a:avLst/>
          </a:prstGeom>
        </p:spPr>
      </p:pic>
      <p:sp>
        <p:nvSpPr>
          <p:cNvPr id="416" name="Google Shape;416;p64"/>
          <p:cNvSpPr txBox="1">
            <a:spLocks noGrp="1"/>
          </p:cNvSpPr>
          <p:nvPr>
            <p:ph type="title"/>
          </p:nvPr>
        </p:nvSpPr>
        <p:spPr>
          <a:xfrm>
            <a:off x="302775" y="390950"/>
            <a:ext cx="4212000" cy="14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dirty="0"/>
              <a:t>Presentation Outline</a:t>
            </a:r>
            <a:endParaRPr dirty="0"/>
          </a:p>
        </p:txBody>
      </p:sp>
      <p:sp>
        <p:nvSpPr>
          <p:cNvPr id="417" name="Google Shape;417;p64"/>
          <p:cNvSpPr txBox="1">
            <a:spLocks noGrp="1"/>
          </p:cNvSpPr>
          <p:nvPr>
            <p:ph type="body" idx="1"/>
          </p:nvPr>
        </p:nvSpPr>
        <p:spPr>
          <a:xfrm>
            <a:off x="302775" y="1841500"/>
            <a:ext cx="3336600" cy="232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06400" indent="-285750">
              <a:buSzPts val="1700"/>
            </a:pPr>
            <a:r>
              <a:rPr lang="en" sz="1700" dirty="0"/>
              <a:t>Introduction</a:t>
            </a:r>
            <a:endParaRPr sz="1700" dirty="0"/>
          </a:p>
          <a:p>
            <a:pPr marL="406400" indent="-285750">
              <a:buSzPts val="1700"/>
            </a:pPr>
            <a:r>
              <a:rPr lang="en" sz="1700" dirty="0"/>
              <a:t>Context, Problem</a:t>
            </a:r>
            <a:endParaRPr sz="1700" dirty="0"/>
          </a:p>
          <a:p>
            <a:pPr marL="406400" indent="-285750">
              <a:buSzPts val="1700"/>
            </a:pPr>
            <a:r>
              <a:rPr lang="en" sz="1700" dirty="0"/>
              <a:t>Intervention</a:t>
            </a:r>
            <a:endParaRPr sz="1700" dirty="0"/>
          </a:p>
          <a:p>
            <a:pPr marL="406400" indent="-285750">
              <a:buSzPts val="1700"/>
            </a:pPr>
            <a:r>
              <a:rPr lang="en" sz="1700" dirty="0"/>
              <a:t>Results</a:t>
            </a:r>
            <a:endParaRPr sz="1700" dirty="0"/>
          </a:p>
          <a:p>
            <a:pPr marL="406400" indent="-285750">
              <a:buSzPts val="1700"/>
            </a:pPr>
            <a:r>
              <a:rPr lang="en" sz="1700" dirty="0"/>
              <a:t>Lessons Learned</a:t>
            </a:r>
            <a:endParaRPr sz="1700" dirty="0"/>
          </a:p>
          <a:p>
            <a:pPr marL="406400" indent="-285750">
              <a:buSzPts val="1700"/>
            </a:pPr>
            <a:r>
              <a:rPr lang="en" sz="1700" dirty="0"/>
              <a:t>Discussion</a:t>
            </a:r>
            <a:endParaRPr sz="1700" dirty="0"/>
          </a:p>
        </p:txBody>
      </p:sp>
      <p:pic>
        <p:nvPicPr>
          <p:cNvPr id="418" name="Google Shape;418;p64" descr="qr cod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100" y="3713775"/>
            <a:ext cx="1207800" cy="12078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64"/>
          <p:cNvSpPr txBox="1"/>
          <p:nvPr/>
        </p:nvSpPr>
        <p:spPr>
          <a:xfrm rot="-5400000">
            <a:off x="3108125" y="4074225"/>
            <a:ext cx="13842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latin typeface="Work Sans"/>
                <a:ea typeface="Work Sans"/>
                <a:cs typeface="Work Sans"/>
                <a:sym typeface="Work Sans"/>
              </a:rPr>
              <a:t>Follow along!</a:t>
            </a:r>
            <a:endParaRPr>
              <a:solidFill>
                <a:srgbClr val="FFFF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5"/>
          <p:cNvSpPr txBox="1">
            <a:spLocks noGrp="1"/>
          </p:cNvSpPr>
          <p:nvPr>
            <p:ph type="title" idx="4294967295"/>
          </p:nvPr>
        </p:nvSpPr>
        <p:spPr>
          <a:xfrm>
            <a:off x="228600" y="41275"/>
            <a:ext cx="3151188" cy="6953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Introduction</a:t>
            </a:r>
          </a:p>
        </p:txBody>
      </p:sp>
      <p:sp>
        <p:nvSpPr>
          <p:cNvPr id="425" name="Google Shape;425;p65"/>
          <p:cNvSpPr txBox="1">
            <a:spLocks noGrp="1"/>
          </p:cNvSpPr>
          <p:nvPr>
            <p:ph type="subTitle" idx="3"/>
          </p:nvPr>
        </p:nvSpPr>
        <p:spPr>
          <a:xfrm>
            <a:off x="229125" y="1165900"/>
            <a:ext cx="2855100" cy="24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/>
              <a:t>Instructors must report all required course materials. Why? </a:t>
            </a:r>
            <a:endParaRPr sz="1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Federal requirements: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 dirty="0">
                <a:solidFill>
                  <a:srgbClr val="FFF2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Higher Education Opportunity Act of 2008, sec. 133</a:t>
            </a:r>
            <a:endParaRPr sz="1600" u="sng" dirty="0">
              <a:solidFill>
                <a:srgbClr val="FFF2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solidFill>
                <a:srgbClr val="FFF2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State requirements: </a:t>
            </a:r>
            <a:r>
              <a:rPr lang="en" sz="1600" u="sng" dirty="0">
                <a:solidFill>
                  <a:srgbClr val="FFF2C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Colorado Revised Statute 23-1-134</a:t>
            </a:r>
            <a:endParaRPr sz="1600" dirty="0"/>
          </a:p>
        </p:txBody>
      </p:sp>
      <p:sp>
        <p:nvSpPr>
          <p:cNvPr id="427" name="Google Shape;427;p65"/>
          <p:cNvSpPr txBox="1">
            <a:spLocks noGrp="1"/>
          </p:cNvSpPr>
          <p:nvPr>
            <p:ph type="subTitle" idx="3"/>
          </p:nvPr>
        </p:nvSpPr>
        <p:spPr>
          <a:xfrm>
            <a:off x="3580475" y="1378525"/>
            <a:ext cx="3150600" cy="33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/>
              <a:t>Why Is Reporting Course Materials Important?</a:t>
            </a:r>
            <a:endParaRPr sz="1600" b="1" dirty="0"/>
          </a:p>
          <a:p>
            <a:pPr marL="457200" lvl="0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Ensures compliance with state and federal mandates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Promotes cost transparency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Helps students budget for the upcoming semester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Enables tracking of OER/ZTC and low-cost materials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Supports institution/state planning and advocacy </a:t>
            </a:r>
            <a:endParaRPr sz="1600" dirty="0"/>
          </a:p>
        </p:txBody>
      </p:sp>
      <p:pic>
        <p:nvPicPr>
          <p:cNvPr id="424" name="Google Shape;424;p65" descr="Close-up of computer screen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26303" r="26303"/>
          <a:stretch/>
        </p:blipFill>
        <p:spPr>
          <a:xfrm>
            <a:off x="6794500" y="0"/>
            <a:ext cx="2349603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6"/>
          <p:cNvSpPr txBox="1">
            <a:spLocks noGrp="1"/>
          </p:cNvSpPr>
          <p:nvPr>
            <p:ph type="title"/>
          </p:nvPr>
        </p:nvSpPr>
        <p:spPr>
          <a:xfrm>
            <a:off x="398275" y="593000"/>
            <a:ext cx="5163600" cy="6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Issues at UNC</a:t>
            </a:r>
            <a:endParaRPr dirty="0"/>
          </a:p>
        </p:txBody>
      </p:sp>
      <p:sp>
        <p:nvSpPr>
          <p:cNvPr id="433" name="Google Shape;433;p66"/>
          <p:cNvSpPr txBox="1">
            <a:spLocks noGrp="1"/>
          </p:cNvSpPr>
          <p:nvPr>
            <p:ph type="subTitle" idx="1"/>
          </p:nvPr>
        </p:nvSpPr>
        <p:spPr>
          <a:xfrm>
            <a:off x="560875" y="1280900"/>
            <a:ext cx="5001000" cy="15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Delayed reporting (after registration has started)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Incomplete or missing data (no reporting at all)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Inconsistent participation across colleges and departments</a:t>
            </a:r>
            <a:endParaRPr sz="1500" dirty="0"/>
          </a:p>
        </p:txBody>
      </p:sp>
      <p:sp>
        <p:nvSpPr>
          <p:cNvPr id="434" name="Google Shape;434;p66"/>
          <p:cNvSpPr txBox="1">
            <a:spLocks noGrp="1"/>
          </p:cNvSpPr>
          <p:nvPr>
            <p:ph type="title"/>
          </p:nvPr>
        </p:nvSpPr>
        <p:spPr>
          <a:xfrm>
            <a:off x="412375" y="2904450"/>
            <a:ext cx="5149500" cy="5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Consequences</a:t>
            </a:r>
            <a:endParaRPr dirty="0"/>
          </a:p>
        </p:txBody>
      </p:sp>
      <p:sp>
        <p:nvSpPr>
          <p:cNvPr id="435" name="Google Shape;435;p66"/>
          <p:cNvSpPr txBox="1">
            <a:spLocks noGrp="1"/>
          </p:cNvSpPr>
          <p:nvPr>
            <p:ph type="subTitle" idx="1"/>
          </p:nvPr>
        </p:nvSpPr>
        <p:spPr>
          <a:xfrm>
            <a:off x="560975" y="3457350"/>
            <a:ext cx="5149500" cy="11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Reduced transparency for students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Barriers to affordability efforts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Limited ability to assess OER/ZTC impact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Challenges in institutional decision-making</a:t>
            </a:r>
            <a:endParaRPr sz="1500" dirty="0"/>
          </a:p>
        </p:txBody>
      </p:sp>
      <p:pic>
        <p:nvPicPr>
          <p:cNvPr id="436" name="Google Shape;436;p66" descr="Checklist blue icon, to do list,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8437" y="1007388"/>
            <a:ext cx="3128724" cy="312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7"/>
          <p:cNvSpPr txBox="1">
            <a:spLocks noGrp="1"/>
          </p:cNvSpPr>
          <p:nvPr>
            <p:ph type="title" idx="4294967295"/>
          </p:nvPr>
        </p:nvSpPr>
        <p:spPr>
          <a:xfrm>
            <a:off x="347663" y="41275"/>
            <a:ext cx="6310312" cy="12271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Barriers to Timely Reporting</a:t>
            </a:r>
          </a:p>
        </p:txBody>
      </p:sp>
      <p:sp>
        <p:nvSpPr>
          <p:cNvPr id="443" name="Google Shape;443;p67"/>
          <p:cNvSpPr txBox="1">
            <a:spLocks noGrp="1"/>
          </p:cNvSpPr>
          <p:nvPr>
            <p:ph type="body" idx="1"/>
          </p:nvPr>
        </p:nvSpPr>
        <p:spPr>
          <a:xfrm>
            <a:off x="228600" y="1430325"/>
            <a:ext cx="5575500" cy="32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Formal study forthcoming FA26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Anecdotally: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○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Time constraints/workload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○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Emails go to inbox doom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○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Faculty don’t have teaching assignments yet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Faculty not yet hired for certain sections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○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Confusion about reporting process and systems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○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Emails to Bookstore with materials receive no response/no update in system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○"/>
            </a:pPr>
            <a:r>
              <a:rPr lang="en" sz="1600" dirty="0">
                <a:latin typeface="Arial"/>
                <a:ea typeface="Arial"/>
                <a:cs typeface="Arial"/>
                <a:sym typeface="Arial"/>
              </a:rPr>
              <a:t>Not understanding timeline (why so early?)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pic>
        <p:nvPicPr>
          <p:cNvPr id="441" name="Google Shape;441;p67" descr="Chain link fenc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684" r="15677"/>
          <a:stretch/>
        </p:blipFill>
        <p:spPr>
          <a:xfrm>
            <a:off x="6794500" y="0"/>
            <a:ext cx="2349597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8"/>
          <p:cNvSpPr txBox="1">
            <a:spLocks noGrp="1"/>
          </p:cNvSpPr>
          <p:nvPr>
            <p:ph type="title"/>
          </p:nvPr>
        </p:nvSpPr>
        <p:spPr>
          <a:xfrm>
            <a:off x="336000" y="266260"/>
            <a:ext cx="4236000" cy="13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Prior to Intervention</a:t>
            </a:r>
            <a:endParaRPr dirty="0"/>
          </a:p>
        </p:txBody>
      </p:sp>
      <p:sp>
        <p:nvSpPr>
          <p:cNvPr id="450" name="Google Shape;450;p68"/>
          <p:cNvSpPr txBox="1">
            <a:spLocks noGrp="1"/>
          </p:cNvSpPr>
          <p:nvPr>
            <p:ph type="body" idx="1"/>
          </p:nvPr>
        </p:nvSpPr>
        <p:spPr>
          <a:xfrm>
            <a:off x="207818" y="1568860"/>
            <a:ext cx="4043882" cy="331791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Sometimes inconsistent, often confusing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Email from Bookstore (Follett) prior to due date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Possible (?) follow-up from Follett as reminder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Faculty must: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email the Bookstore with materials needed OR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use online adoption tool (which doesn’t always work)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Counterintuitive for zero-cost materials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Bookstore defaults to previously used materials in the absence of new information</a:t>
            </a:r>
            <a:endParaRPr dirty="0"/>
          </a:p>
        </p:txBody>
      </p:sp>
      <p:pic>
        <p:nvPicPr>
          <p:cNvPr id="448" name="Google Shape;448;p68" descr="Example email from UNCO Bookstore about reporting course material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144" r="2135"/>
          <a:stretch/>
        </p:blipFill>
        <p:spPr>
          <a:xfrm>
            <a:off x="4634650" y="7375"/>
            <a:ext cx="4509301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9"/>
          <p:cNvSpPr txBox="1">
            <a:spLocks noGrp="1"/>
          </p:cNvSpPr>
          <p:nvPr>
            <p:ph type="title"/>
          </p:nvPr>
        </p:nvSpPr>
        <p:spPr>
          <a:xfrm>
            <a:off x="4212350" y="401925"/>
            <a:ext cx="4712400" cy="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Intervention: SP25</a:t>
            </a:r>
            <a:endParaRPr sz="3600" dirty="0"/>
          </a:p>
        </p:txBody>
      </p:sp>
      <p:sp>
        <p:nvSpPr>
          <p:cNvPr id="456" name="Google Shape;456;p69"/>
          <p:cNvSpPr txBox="1">
            <a:spLocks noGrp="1"/>
          </p:cNvSpPr>
          <p:nvPr>
            <p:ph type="body" idx="2"/>
          </p:nvPr>
        </p:nvSpPr>
        <p:spPr>
          <a:xfrm>
            <a:off x="583375" y="1027125"/>
            <a:ext cx="7862700" cy="3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●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“Top down” email communication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●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Course Marking and Assessment Subcommittee of AOER Committee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○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Worked with Associate Provost to improve communication to deans 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○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Developed emails from Associate Provost to deans to encourage reporting in their colleges 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137160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■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Focus on WHY, WHY NOW, and HOW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○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Implemented in SP25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○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Then Associate Provost left her position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○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AOER Committee had no relationship with new person. 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Work Sans"/>
              <a:buChar char="●"/>
            </a:pPr>
            <a:r>
              <a:rPr lang="en" sz="1700" dirty="0">
                <a:latin typeface="Work Sans"/>
                <a:ea typeface="Work Sans"/>
                <a:cs typeface="Work Sans"/>
                <a:sym typeface="Work Sans"/>
              </a:rPr>
              <a:t>What now?</a:t>
            </a:r>
            <a:endParaRPr sz="1700" dirty="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0"/>
          <p:cNvSpPr txBox="1">
            <a:spLocks noGrp="1"/>
          </p:cNvSpPr>
          <p:nvPr>
            <p:ph type="title"/>
          </p:nvPr>
        </p:nvSpPr>
        <p:spPr>
          <a:xfrm>
            <a:off x="4212350" y="401925"/>
            <a:ext cx="4712400" cy="6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Intervention: FA25</a:t>
            </a:r>
            <a:endParaRPr sz="3600" dirty="0"/>
          </a:p>
        </p:txBody>
      </p:sp>
      <p:sp>
        <p:nvSpPr>
          <p:cNvPr id="462" name="Google Shape;462;p70"/>
          <p:cNvSpPr txBox="1">
            <a:spLocks noGrp="1"/>
          </p:cNvSpPr>
          <p:nvPr>
            <p:ph type="body" idx="2"/>
          </p:nvPr>
        </p:nvSpPr>
        <p:spPr>
          <a:xfrm>
            <a:off x="707950" y="1050825"/>
            <a:ext cx="7853400" cy="3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●"/>
            </a:pPr>
            <a:r>
              <a:rPr lang="en" sz="1800">
                <a:latin typeface="Work Sans"/>
                <a:ea typeface="Work Sans"/>
                <a:cs typeface="Work Sans"/>
                <a:sym typeface="Work Sans"/>
              </a:rPr>
              <a:t>“Bottom up” publicity campaign</a:t>
            </a: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●"/>
            </a:pPr>
            <a:r>
              <a:rPr lang="en" sz="1800">
                <a:latin typeface="Work Sans"/>
                <a:ea typeface="Work Sans"/>
                <a:cs typeface="Work Sans"/>
                <a:sym typeface="Work Sans"/>
              </a:rPr>
              <a:t>Developed by Textbook Affordability Librarian and Affordable &amp; OER Student Assistant</a:t>
            </a: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●"/>
            </a:pPr>
            <a:r>
              <a:rPr lang="en" sz="1800">
                <a:latin typeface="Work Sans"/>
                <a:ea typeface="Work Sans"/>
                <a:cs typeface="Work Sans"/>
                <a:sym typeface="Work Sans"/>
              </a:rPr>
              <a:t>Goal: increase reporting participation </a:t>
            </a: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●"/>
            </a:pPr>
            <a:r>
              <a:rPr lang="en" sz="1800">
                <a:latin typeface="Work Sans"/>
                <a:ea typeface="Work Sans"/>
                <a:cs typeface="Work Sans"/>
                <a:sym typeface="Work Sans"/>
              </a:rPr>
              <a:t>Focus on awareness and engagement</a:t>
            </a: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○"/>
            </a:pPr>
            <a:r>
              <a:rPr lang="en" sz="1800">
                <a:latin typeface="Work Sans"/>
                <a:ea typeface="Work Sans"/>
                <a:cs typeface="Work Sans"/>
                <a:sym typeface="Work Sans"/>
              </a:rPr>
              <a:t>Targeted communication to faculty</a:t>
            </a: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○"/>
            </a:pPr>
            <a:r>
              <a:rPr lang="en" sz="1800">
                <a:latin typeface="Work Sans"/>
                <a:ea typeface="Work Sans"/>
                <a:cs typeface="Work Sans"/>
                <a:sym typeface="Work Sans"/>
              </a:rPr>
              <a:t>Clear explanation of reporting importance</a:t>
            </a: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○"/>
            </a:pPr>
            <a:r>
              <a:rPr lang="en" sz="1800">
                <a:latin typeface="Work Sans"/>
                <a:ea typeface="Work Sans"/>
                <a:cs typeface="Work Sans"/>
                <a:sym typeface="Work Sans"/>
              </a:rPr>
              <a:t>Emphasis on student impact</a:t>
            </a: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○"/>
            </a:pPr>
            <a:r>
              <a:rPr lang="en" sz="1800">
                <a:latin typeface="Work Sans"/>
                <a:ea typeface="Work Sans"/>
                <a:cs typeface="Work Sans"/>
                <a:sym typeface="Work Sans"/>
              </a:rPr>
              <a:t>Timeline outreach before semester deadlines</a:t>
            </a: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1"/>
          <p:cNvSpPr txBox="1">
            <a:spLocks noGrp="1"/>
          </p:cNvSpPr>
          <p:nvPr>
            <p:ph type="title"/>
          </p:nvPr>
        </p:nvSpPr>
        <p:spPr>
          <a:xfrm>
            <a:off x="1876425" y="401925"/>
            <a:ext cx="7048326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Intervention: FA25 (continued)</a:t>
            </a:r>
            <a:endParaRPr sz="3600" dirty="0"/>
          </a:p>
        </p:txBody>
      </p:sp>
      <p:sp>
        <p:nvSpPr>
          <p:cNvPr id="468" name="Google Shape;468;p71"/>
          <p:cNvSpPr txBox="1">
            <a:spLocks noGrp="1"/>
          </p:cNvSpPr>
          <p:nvPr>
            <p:ph type="body" idx="2"/>
          </p:nvPr>
        </p:nvSpPr>
        <p:spPr>
          <a:xfrm>
            <a:off x="634451" y="1059578"/>
            <a:ext cx="8000400" cy="3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●"/>
            </a:pPr>
            <a:r>
              <a:rPr lang="en" sz="1800" dirty="0">
                <a:latin typeface="Work Sans"/>
                <a:ea typeface="Work Sans"/>
                <a:cs typeface="Work Sans"/>
                <a:sym typeface="Work Sans"/>
              </a:rPr>
              <a:t>Publicity campaign:</a:t>
            </a: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○"/>
            </a:pPr>
            <a:r>
              <a:rPr lang="en" sz="1800" dirty="0">
                <a:latin typeface="Work Sans"/>
                <a:ea typeface="Work Sans"/>
                <a:cs typeface="Work Sans"/>
                <a:sym typeface="Work Sans"/>
              </a:rPr>
              <a:t>Announcements in multiple newsletters</a:t>
            </a: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■"/>
            </a:pPr>
            <a:r>
              <a:rPr lang="en" sz="1800" dirty="0">
                <a:latin typeface="Work Sans"/>
                <a:ea typeface="Work Sans"/>
                <a:cs typeface="Work Sans"/>
                <a:sym typeface="Work Sans"/>
              </a:rPr>
              <a:t>Academic Affairs newsletter</a:t>
            </a: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■"/>
            </a:pPr>
            <a:r>
              <a:rPr lang="en" sz="1800" dirty="0">
                <a:latin typeface="Work Sans"/>
                <a:ea typeface="Work Sans"/>
                <a:cs typeface="Work Sans"/>
                <a:sym typeface="Work Sans"/>
              </a:rPr>
              <a:t>Center for the Enhancement of Teaching and Learning newsletter</a:t>
            </a: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■"/>
            </a:pPr>
            <a:r>
              <a:rPr lang="en" sz="1800" dirty="0">
                <a:latin typeface="Work Sans"/>
                <a:ea typeface="Work Sans"/>
                <a:cs typeface="Work Sans"/>
                <a:sym typeface="Work Sans"/>
              </a:rPr>
              <a:t>Around UNC (University newsletter)</a:t>
            </a: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○"/>
            </a:pPr>
            <a:r>
              <a:rPr lang="en" sz="1800" dirty="0">
                <a:latin typeface="Work Sans"/>
                <a:ea typeface="Work Sans"/>
                <a:cs typeface="Work Sans"/>
                <a:sym typeface="Work Sans"/>
              </a:rPr>
              <a:t>Email to the Friends of AOER list (~150+ campus OER supporters)</a:t>
            </a: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○"/>
            </a:pPr>
            <a:r>
              <a:rPr lang="en" sz="1800" dirty="0">
                <a:latin typeface="Work Sans"/>
                <a:ea typeface="Work Sans"/>
                <a:cs typeface="Work Sans"/>
                <a:sym typeface="Work Sans"/>
              </a:rPr>
              <a:t>Slides on campus screens</a:t>
            </a: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Work Sans"/>
              <a:buChar char="●"/>
            </a:pPr>
            <a:r>
              <a:rPr lang="en" sz="1800" u="sng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folder</a:t>
            </a:r>
            <a:r>
              <a:rPr lang="en" sz="180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" sz="1800" dirty="0">
                <a:latin typeface="Work Sans"/>
                <a:ea typeface="Work Sans"/>
                <a:cs typeface="Work Sans"/>
                <a:sym typeface="Work Sans"/>
              </a:rPr>
              <a:t>has all the publicity items</a:t>
            </a: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69" name="Google Shape;469;p71" descr="qr cod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7600" y="3598500"/>
            <a:ext cx="889625" cy="88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2"/>
          <p:cNvSpPr txBox="1">
            <a:spLocks noGrp="1"/>
          </p:cNvSpPr>
          <p:nvPr>
            <p:ph type="title"/>
          </p:nvPr>
        </p:nvSpPr>
        <p:spPr>
          <a:xfrm>
            <a:off x="3812425" y="686469"/>
            <a:ext cx="5103000" cy="26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 dirty="0"/>
              <a:t>Examples of Publicity</a:t>
            </a:r>
            <a:endParaRPr sz="7000" dirty="0"/>
          </a:p>
        </p:txBody>
      </p:sp>
      <p:pic>
        <p:nvPicPr>
          <p:cNvPr id="475" name="Google Shape;475;p72" descr="Cartoon people of different ages and professions with colorful conversation bubbles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7249" b="17242"/>
          <a:stretch/>
        </p:blipFill>
        <p:spPr>
          <a:xfrm>
            <a:off x="0" y="3520300"/>
            <a:ext cx="9144003" cy="16233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3"/>
          <p:cNvSpPr txBox="1">
            <a:spLocks noGrp="1"/>
          </p:cNvSpPr>
          <p:nvPr>
            <p:ph type="ctrTitle"/>
          </p:nvPr>
        </p:nvSpPr>
        <p:spPr>
          <a:xfrm>
            <a:off x="193842" y="196793"/>
            <a:ext cx="6976501" cy="28245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" sz="5300" b="1" dirty="0">
                <a:latin typeface="Play"/>
                <a:ea typeface="Play"/>
                <a:cs typeface="Play"/>
                <a:sym typeface="Play"/>
              </a:rPr>
              <a:t>Instructors: Report Your Course Materials for SP26!</a:t>
            </a:r>
            <a:br>
              <a:rPr lang="en" sz="5000" b="1" dirty="0">
                <a:latin typeface="Play"/>
                <a:ea typeface="Play"/>
                <a:cs typeface="Play"/>
                <a:sym typeface="Play"/>
              </a:rPr>
            </a:br>
            <a:r>
              <a:rPr lang="en" sz="3000" b="1" dirty="0">
                <a:solidFill>
                  <a:srgbClr val="828282"/>
                </a:solidFill>
                <a:latin typeface="Play"/>
                <a:ea typeface="Play"/>
                <a:cs typeface="Play"/>
                <a:sym typeface="Play"/>
              </a:rPr>
              <a:t>Help students plan and budget for next semester.</a:t>
            </a:r>
            <a:endParaRPr sz="3300" b="1" dirty="0">
              <a:solidFill>
                <a:srgbClr val="828282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81" name="Google Shape;481;p73"/>
          <p:cNvSpPr txBox="1">
            <a:spLocks noGrp="1"/>
          </p:cNvSpPr>
          <p:nvPr>
            <p:ph type="subTitle" idx="1"/>
          </p:nvPr>
        </p:nvSpPr>
        <p:spPr>
          <a:xfrm>
            <a:off x="242398" y="3183222"/>
            <a:ext cx="2459981" cy="1801815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rgbClr val="0642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Learn more </a:t>
            </a:r>
            <a:endParaRPr b="1"/>
          </a:p>
        </p:txBody>
      </p:sp>
      <p:pic>
        <p:nvPicPr>
          <p:cNvPr id="482" name="Google Shape;482;p73" descr="UNC Affordable and Open Educational Resources Committe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2771" y="4176772"/>
            <a:ext cx="2918732" cy="808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73" descr="Cartoon bear dressed as a professor with suit, tie, book, and magic wand (?)"/>
          <p:cNvPicPr preferRelativeResize="0"/>
          <p:nvPr/>
        </p:nvPicPr>
        <p:blipFill rotWithShape="1">
          <a:blip r:embed="rId4">
            <a:alphaModFix/>
          </a:blip>
          <a:srcRect l="5952" t="9999" r="8095" b="9861"/>
          <a:stretch/>
        </p:blipFill>
        <p:spPr>
          <a:xfrm>
            <a:off x="6980846" y="2145715"/>
            <a:ext cx="2059554" cy="291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73" descr="A qr code with a dinosaur&#10;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299" y="3495335"/>
            <a:ext cx="1320574" cy="1361395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7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5325" y="0"/>
            <a:ext cx="9142828" cy="267287"/>
          </a:xfrm>
          <a:prstGeom prst="rect">
            <a:avLst/>
          </a:prstGeom>
          <a:solidFill>
            <a:srgbClr val="0070C0"/>
          </a:solidFill>
          <a:ln w="1905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74" descr="Around UNC news story that says &quot;Report Spring 2026 Course Materials&quot; with the link to report at the bottom that says learn more and find reporting guidance at the UNC Affordable &amp; OER Committee websit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200" y="97575"/>
            <a:ext cx="5111050" cy="494835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74"/>
          <p:cNvSpPr txBox="1"/>
          <p:nvPr/>
        </p:nvSpPr>
        <p:spPr>
          <a:xfrm>
            <a:off x="69175" y="4580650"/>
            <a:ext cx="1835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Around UNC </a:t>
            </a:r>
            <a:r>
              <a:rPr lang="en" sz="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Announcement</a:t>
            </a:r>
            <a:r>
              <a:rPr lang="en" sz="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Nov. 7, 2025</a:t>
            </a:r>
            <a:endParaRPr sz="800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B7F1A4-7A37-FA2C-0706-AF305DEDFE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174" y="-454816"/>
            <a:ext cx="3106287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Examples of Publicity, continued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75" descr="Example libguide that is titled OER course markings with course markings as a secondary heading. Under that it has a 3rd heading that says what are the benefits of course markings with 4 benefits below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5025" y="33925"/>
            <a:ext cx="4333252" cy="4945652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75"/>
          <p:cNvSpPr txBox="1"/>
          <p:nvPr/>
        </p:nvSpPr>
        <p:spPr>
          <a:xfrm>
            <a:off x="275418" y="4671775"/>
            <a:ext cx="1746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Course Markings LibGuide page</a:t>
            </a:r>
            <a:endParaRPr sz="800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5A4163-6BDE-A817-6D6E-AB74B4EC7C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174" y="-454816"/>
            <a:ext cx="4502826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LibGuide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with Course Marking Information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6"/>
          <p:cNvSpPr txBox="1">
            <a:spLocks noGrp="1"/>
          </p:cNvSpPr>
          <p:nvPr>
            <p:ph type="subTitle" idx="3"/>
          </p:nvPr>
        </p:nvSpPr>
        <p:spPr>
          <a:xfrm>
            <a:off x="5248652" y="455377"/>
            <a:ext cx="3673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800">
                <a:latin typeface="Work Sans Medium"/>
                <a:ea typeface="Work Sans Medium"/>
                <a:cs typeface="Work Sans Medium"/>
                <a:sym typeface="Work Sans Medium"/>
              </a:rPr>
              <a:t>Results of Pilot </a:t>
            </a:r>
            <a:endParaRPr sz="1800"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503" name="Google Shape;503;p76"/>
          <p:cNvSpPr txBox="1">
            <a:spLocks noGrp="1"/>
          </p:cNvSpPr>
          <p:nvPr>
            <p:ph type="body" idx="1"/>
          </p:nvPr>
        </p:nvSpPr>
        <p:spPr>
          <a:xfrm>
            <a:off x="5248650" y="936225"/>
            <a:ext cx="3285900" cy="22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Improved reporting rates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+34.83% increase from FA25 to SP26 (based on the Sunday before classes began)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Increased faculty awareness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More complete course materials data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Evidence of effectiveness</a:t>
            </a:r>
            <a:endParaRPr dirty="0"/>
          </a:p>
        </p:txBody>
      </p:sp>
      <p:sp>
        <p:nvSpPr>
          <p:cNvPr id="505" name="Google Shape;505;p76"/>
          <p:cNvSpPr txBox="1">
            <a:spLocks noGrp="1"/>
          </p:cNvSpPr>
          <p:nvPr>
            <p:ph type="title"/>
          </p:nvPr>
        </p:nvSpPr>
        <p:spPr>
          <a:xfrm>
            <a:off x="113201" y="455384"/>
            <a:ext cx="4991100" cy="21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100" dirty="0"/>
              <a:t>+34.83%</a:t>
            </a:r>
            <a:endParaRPr sz="9100" dirty="0"/>
          </a:p>
        </p:txBody>
      </p:sp>
      <p:pic>
        <p:nvPicPr>
          <p:cNvPr id="502" name="Google Shape;502;p76" descr="Fireworks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984" b="37987"/>
          <a:stretch/>
        </p:blipFill>
        <p:spPr>
          <a:xfrm>
            <a:off x="0" y="3495600"/>
            <a:ext cx="9144003" cy="16478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77" descr="Graph showing total courses reported on the Y axes and publicity item and dates on the X axis. Graph shows minimal increases with different publicity items throughout October and November 2025 with a bump from 809 courses reported to 1765 by the end of the semester."/>
          <p:cNvPicPr preferRelativeResize="0"/>
          <p:nvPr/>
        </p:nvPicPr>
        <p:blipFill rotWithShape="1">
          <a:blip r:embed="rId3">
            <a:alphaModFix/>
          </a:blip>
          <a:srcRect t="20" b="20"/>
          <a:stretch/>
        </p:blipFill>
        <p:spPr>
          <a:xfrm>
            <a:off x="0" y="76075"/>
            <a:ext cx="9144000" cy="5016371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7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2700" y="4511975"/>
            <a:ext cx="1137900" cy="248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B4E85-464D-CA3B-56E0-50441F44E0F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-564073"/>
            <a:ext cx="4110087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Graph of Spring 2026 Course Reporting Totals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8"/>
          <p:cNvSpPr txBox="1">
            <a:spLocks noGrp="1"/>
          </p:cNvSpPr>
          <p:nvPr>
            <p:ph type="title"/>
          </p:nvPr>
        </p:nvSpPr>
        <p:spPr>
          <a:xfrm>
            <a:off x="302775" y="390950"/>
            <a:ext cx="4212000" cy="14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dirty="0"/>
              <a:t>Lessons Learned</a:t>
            </a:r>
            <a:endParaRPr dirty="0"/>
          </a:p>
        </p:txBody>
      </p:sp>
      <p:sp>
        <p:nvSpPr>
          <p:cNvPr id="520" name="Google Shape;520;p78"/>
          <p:cNvSpPr txBox="1">
            <a:spLocks noGrp="1"/>
          </p:cNvSpPr>
          <p:nvPr>
            <p:ph type="body" idx="1"/>
          </p:nvPr>
        </p:nvSpPr>
        <p:spPr>
          <a:xfrm>
            <a:off x="302775" y="1205200"/>
            <a:ext cx="3858300" cy="327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 dirty="0"/>
              <a:t>Timing is critical</a:t>
            </a:r>
            <a:endParaRPr sz="17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 dirty="0"/>
              <a:t>Using different outlets helps</a:t>
            </a:r>
            <a:endParaRPr sz="17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 dirty="0"/>
              <a:t>Messaging should be: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○"/>
            </a:pPr>
            <a:r>
              <a:rPr lang="en" sz="1700" dirty="0"/>
              <a:t>Clear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○"/>
            </a:pPr>
            <a:r>
              <a:rPr lang="en" sz="1700" dirty="0"/>
              <a:t>Purpose-driven (WHY)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○"/>
            </a:pPr>
            <a:r>
              <a:rPr lang="en" sz="1700" dirty="0"/>
              <a:t>Largely student-focused</a:t>
            </a:r>
            <a:endParaRPr sz="17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 dirty="0"/>
              <a:t>Small interventions can produce meaningful change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</p:txBody>
      </p:sp>
      <p:pic>
        <p:nvPicPr>
          <p:cNvPr id="518" name="Google Shape;518;p78" descr="Dictionary Definition Of Learn 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1448" r="21448"/>
          <a:stretch/>
        </p:blipFill>
        <p:spPr>
          <a:xfrm>
            <a:off x="4634650" y="7375"/>
            <a:ext cx="4509302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9"/>
          <p:cNvSpPr txBox="1">
            <a:spLocks noGrp="1"/>
          </p:cNvSpPr>
          <p:nvPr>
            <p:ph type="title" idx="4294967295"/>
          </p:nvPr>
        </p:nvSpPr>
        <p:spPr>
          <a:xfrm>
            <a:off x="347663" y="255588"/>
            <a:ext cx="4459287" cy="9763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ork Sans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We are Curious…</a:t>
            </a:r>
          </a:p>
        </p:txBody>
      </p:sp>
      <p:sp>
        <p:nvSpPr>
          <p:cNvPr id="526" name="Google Shape;526;p79"/>
          <p:cNvSpPr txBox="1">
            <a:spLocks noGrp="1"/>
          </p:cNvSpPr>
          <p:nvPr>
            <p:ph type="body" idx="1"/>
          </p:nvPr>
        </p:nvSpPr>
        <p:spPr>
          <a:xfrm>
            <a:off x="228600" y="1430325"/>
            <a:ext cx="5312100" cy="32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What strategies have worked at your institution?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How can reporting processes be improved?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Do you have any new ideas for increasing faculty reporting?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7" name="Google Shape;527;p79" descr="Forward slash and question mark key on typewriter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9828" y="0"/>
            <a:ext cx="344574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80"/>
          <p:cNvSpPr txBox="1">
            <a:spLocks noGrp="1"/>
          </p:cNvSpPr>
          <p:nvPr>
            <p:ph type="title"/>
          </p:nvPr>
        </p:nvSpPr>
        <p:spPr>
          <a:xfrm>
            <a:off x="80350" y="3124350"/>
            <a:ext cx="7292400" cy="11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 YOU!</a:t>
            </a:r>
            <a:endParaRPr dirty="0"/>
          </a:p>
        </p:txBody>
      </p:sp>
      <p:sp>
        <p:nvSpPr>
          <p:cNvPr id="533" name="Google Shape;533;p80"/>
          <p:cNvSpPr txBox="1">
            <a:spLocks noGrp="1"/>
          </p:cNvSpPr>
          <p:nvPr>
            <p:ph type="subTitle" idx="3"/>
          </p:nvPr>
        </p:nvSpPr>
        <p:spPr>
          <a:xfrm>
            <a:off x="347550" y="4292059"/>
            <a:ext cx="2280000" cy="4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Nancy A. Henke: nancy.henke@ucdenver.edu</a:t>
            </a: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4" name="Google Shape;534;p80"/>
          <p:cNvSpPr txBox="1">
            <a:spLocks noGrp="1"/>
          </p:cNvSpPr>
          <p:nvPr>
            <p:ph type="sldNum" idx="12"/>
          </p:nvPr>
        </p:nvSpPr>
        <p:spPr>
          <a:xfrm>
            <a:off x="8464825" y="88851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535" name="Google Shape;535;p80"/>
          <p:cNvSpPr txBox="1">
            <a:spLocks noGrp="1"/>
          </p:cNvSpPr>
          <p:nvPr>
            <p:ph type="subTitle" idx="3"/>
          </p:nvPr>
        </p:nvSpPr>
        <p:spPr>
          <a:xfrm>
            <a:off x="3205626" y="4303875"/>
            <a:ext cx="2512500" cy="4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Caterina B. Azzarello: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caterina.azzarello@unco.edu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6" name="Google Shape;536;p80" descr="a cartoon of a woman holding a book with the words &quot; any questions &quot; above her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4825" y="486525"/>
            <a:ext cx="2915755" cy="281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ference Event Presentation">
  <a:themeElements>
    <a:clrScheme name="Simple Light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6666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Microsoft Office PowerPoint</Application>
  <PresentationFormat>On-screen Show (16:9)</PresentationFormat>
  <Paragraphs>146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Courier New</vt:lpstr>
      <vt:lpstr>Familjen Grotesk</vt:lpstr>
      <vt:lpstr>Arial</vt:lpstr>
      <vt:lpstr>Work Sans Medium</vt:lpstr>
      <vt:lpstr>Play</vt:lpstr>
      <vt:lpstr>Work Sans</vt:lpstr>
      <vt:lpstr>Times New Roman</vt:lpstr>
      <vt:lpstr>Simple Light</vt:lpstr>
      <vt:lpstr>office theme</vt:lpstr>
      <vt:lpstr>Conference Event Presentation</vt:lpstr>
      <vt:lpstr>Using Publicity to Encourage Course Materials Reporting at UNC</vt:lpstr>
      <vt:lpstr>Presentation Outline</vt:lpstr>
      <vt:lpstr>Introduction</vt:lpstr>
      <vt:lpstr>Issues at UNC</vt:lpstr>
      <vt:lpstr>Barriers to Timely Reporting</vt:lpstr>
      <vt:lpstr>Prior to Intervention</vt:lpstr>
      <vt:lpstr>Intervention: SP25</vt:lpstr>
      <vt:lpstr>Intervention: FA25</vt:lpstr>
      <vt:lpstr>Intervention: FA25 (continued)</vt:lpstr>
      <vt:lpstr>Examples of Publicity</vt:lpstr>
      <vt:lpstr>Instructors: Report Your Course Materials for SP26! Help students plan and budget for next semester.</vt:lpstr>
      <vt:lpstr>Examples of Publicity, continued</vt:lpstr>
      <vt:lpstr>LibGuide with Course Marking Information</vt:lpstr>
      <vt:lpstr>+34.83%</vt:lpstr>
      <vt:lpstr>Graph of Spring 2026 Course Reporting Totals</vt:lpstr>
      <vt:lpstr>Lessons Learned</vt:lpstr>
      <vt:lpstr>We are Curious…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Henke, Nancy</dc:creator>
  <cp:lastModifiedBy>Henke, Nancy</cp:lastModifiedBy>
  <cp:revision>1</cp:revision>
  <dcterms:modified xsi:type="dcterms:W3CDTF">2026-05-27T15:28:42Z</dcterms:modified>
</cp:coreProperties>
</file>